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72"/>
      </p:cViewPr>
      <p:guideLst>
        <p:guide orient="horz" pos="2160"/>
        <p:guide pos="2880"/>
      </p:guideLst>
    </p:cSldViewPr>
  </p:slideViewPr>
  <p:notesTextViewPr>
    <p:cViewPr>
      <p:scale>
        <a:sx n="1" d="1"/>
        <a:sy n="1" d="1"/>
      </p:scale>
      <p:origin x="0" y="0"/>
    </p:cViewPr>
  </p:notesTextViewPr>
  <p:sorterViewPr>
    <p:cViewPr>
      <p:scale>
        <a:sx n="100" d="100"/>
        <a:sy n="100" d="100"/>
      </p:scale>
      <p:origin x="0" y="704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14CAAC-E611-4AF4-9CA7-8635F822A277}"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s-AR"/>
        </a:p>
      </dgm:t>
    </dgm:pt>
    <dgm:pt modelId="{90B1F55E-FE4F-4029-A4D0-46E8393D963D}">
      <dgm:prSet/>
      <dgm:spPr/>
      <dgm:t>
        <a:bodyPr/>
        <a:lstStyle/>
        <a:p>
          <a:pPr rtl="0"/>
          <a:r>
            <a:rPr lang="es-AR" b="1" baseline="0" smtClean="0"/>
            <a:t>EL CONOCIMIENTO CIENTÍFICO</a:t>
          </a:r>
          <a:br>
            <a:rPr lang="es-AR" b="1" baseline="0" smtClean="0"/>
          </a:br>
          <a:r>
            <a:rPr lang="es-AR" b="1" baseline="0" smtClean="0"/>
            <a:t>Y SU VOCABULARIO</a:t>
          </a:r>
          <a:endParaRPr lang="es-AR"/>
        </a:p>
      </dgm:t>
    </dgm:pt>
    <dgm:pt modelId="{77A36691-5CA2-49C9-8695-93B96BE145E6}" type="parTrans" cxnId="{7751033D-C7A1-4943-9898-E749BDB28A2A}">
      <dgm:prSet/>
      <dgm:spPr/>
      <dgm:t>
        <a:bodyPr/>
        <a:lstStyle/>
        <a:p>
          <a:endParaRPr lang="es-AR"/>
        </a:p>
      </dgm:t>
    </dgm:pt>
    <dgm:pt modelId="{F49FD328-7F9A-4274-88C7-750EE4CE073C}" type="sibTrans" cxnId="{7751033D-C7A1-4943-9898-E749BDB28A2A}">
      <dgm:prSet/>
      <dgm:spPr/>
      <dgm:t>
        <a:bodyPr/>
        <a:lstStyle/>
        <a:p>
          <a:endParaRPr lang="es-AR"/>
        </a:p>
      </dgm:t>
    </dgm:pt>
    <dgm:pt modelId="{3ADC1777-363F-401A-88C7-C338FFA3FBAA}" type="pres">
      <dgm:prSet presAssocID="{C514CAAC-E611-4AF4-9CA7-8635F822A277}" presName="linear" presStyleCnt="0">
        <dgm:presLayoutVars>
          <dgm:animLvl val="lvl"/>
          <dgm:resizeHandles val="exact"/>
        </dgm:presLayoutVars>
      </dgm:prSet>
      <dgm:spPr/>
    </dgm:pt>
    <dgm:pt modelId="{83ADB2E6-B0EC-47FB-91EF-1295AA09D961}" type="pres">
      <dgm:prSet presAssocID="{90B1F55E-FE4F-4029-A4D0-46E8393D963D}" presName="parentText" presStyleLbl="node1" presStyleIdx="0" presStyleCnt="1" custScaleY="133717">
        <dgm:presLayoutVars>
          <dgm:chMax val="0"/>
          <dgm:bulletEnabled val="1"/>
        </dgm:presLayoutVars>
      </dgm:prSet>
      <dgm:spPr/>
    </dgm:pt>
  </dgm:ptLst>
  <dgm:cxnLst>
    <dgm:cxn modelId="{7751033D-C7A1-4943-9898-E749BDB28A2A}" srcId="{C514CAAC-E611-4AF4-9CA7-8635F822A277}" destId="{90B1F55E-FE4F-4029-A4D0-46E8393D963D}" srcOrd="0" destOrd="0" parTransId="{77A36691-5CA2-49C9-8695-93B96BE145E6}" sibTransId="{F49FD328-7F9A-4274-88C7-750EE4CE073C}"/>
    <dgm:cxn modelId="{B5ADE836-01C1-42C7-9B50-0DAE2600ADC1}" type="presOf" srcId="{90B1F55E-FE4F-4029-A4D0-46E8393D963D}" destId="{83ADB2E6-B0EC-47FB-91EF-1295AA09D961}" srcOrd="0" destOrd="0" presId="urn:microsoft.com/office/officeart/2005/8/layout/vList2"/>
    <dgm:cxn modelId="{843E36AB-1E14-4095-9982-0DB80CF5F5B0}" type="presOf" srcId="{C514CAAC-E611-4AF4-9CA7-8635F822A277}" destId="{3ADC1777-363F-401A-88C7-C338FFA3FBAA}" srcOrd="0" destOrd="0" presId="urn:microsoft.com/office/officeart/2005/8/layout/vList2"/>
    <dgm:cxn modelId="{ECD81E90-2062-471F-BAFF-5ED9C44A859F}" type="presParOf" srcId="{3ADC1777-363F-401A-88C7-C338FFA3FBAA}" destId="{83ADB2E6-B0EC-47FB-91EF-1295AA09D96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D1BF921-8D5B-4F22-A94F-4FF37E6FA89B}" type="doc">
      <dgm:prSet loTypeId="urn:microsoft.com/office/officeart/2005/8/layout/vList2" loCatId="list" qsTypeId="urn:microsoft.com/office/officeart/2005/8/quickstyle/simple1" qsCatId="simple" csTypeId="urn:microsoft.com/office/officeart/2005/8/colors/accent3_5" csCatId="accent3"/>
      <dgm:spPr/>
      <dgm:t>
        <a:bodyPr/>
        <a:lstStyle/>
        <a:p>
          <a:endParaRPr lang="es-AR"/>
        </a:p>
      </dgm:t>
    </dgm:pt>
    <dgm:pt modelId="{6F826D9C-659F-4963-BB8F-63A630259570}">
      <dgm:prSet/>
      <dgm:spPr/>
      <dgm:t>
        <a:bodyPr/>
        <a:lstStyle/>
        <a:p>
          <a:pPr rtl="0"/>
          <a:r>
            <a:rPr lang="es-AR" smtClean="0"/>
            <a:t>Estas hipótesis tienen por objetivo traducir en términos estadísticos una correlación entre dos o más variables</a:t>
          </a:r>
          <a:endParaRPr lang="es-AR"/>
        </a:p>
      </dgm:t>
    </dgm:pt>
    <dgm:pt modelId="{8E02B1AC-0637-497B-899A-273B13D2C77F}" type="parTrans" cxnId="{8FA62E5B-1A5D-4758-8523-AC14BD73E8A8}">
      <dgm:prSet/>
      <dgm:spPr/>
      <dgm:t>
        <a:bodyPr/>
        <a:lstStyle/>
        <a:p>
          <a:endParaRPr lang="es-AR"/>
        </a:p>
      </dgm:t>
    </dgm:pt>
    <dgm:pt modelId="{9221D6E7-CB23-4983-A755-8CD9E8931F2E}" type="sibTrans" cxnId="{8FA62E5B-1A5D-4758-8523-AC14BD73E8A8}">
      <dgm:prSet/>
      <dgm:spPr/>
      <dgm:t>
        <a:bodyPr/>
        <a:lstStyle/>
        <a:p>
          <a:endParaRPr lang="es-AR"/>
        </a:p>
      </dgm:t>
    </dgm:pt>
    <dgm:pt modelId="{E4E0DD9E-B9D7-408B-BF1F-992B9EB55D64}">
      <dgm:prSet/>
      <dgm:spPr/>
      <dgm:t>
        <a:bodyPr/>
        <a:lstStyle/>
        <a:p>
          <a:pPr rtl="0"/>
          <a:r>
            <a:rPr lang="es-AR" smtClean="0"/>
            <a:t>La hipótesis “a mayor liderazgo en un grupo, mayor eficacia en el logro de sus objetivos” se traduciría así:</a:t>
          </a:r>
          <a:endParaRPr lang="es-AR"/>
        </a:p>
      </dgm:t>
    </dgm:pt>
    <dgm:pt modelId="{F4E0FB5B-42F9-486E-9523-4DC28F12FB0B}" type="parTrans" cxnId="{37F0B1A4-0FBA-419A-BCAB-7120F1853C02}">
      <dgm:prSet/>
      <dgm:spPr/>
      <dgm:t>
        <a:bodyPr/>
        <a:lstStyle/>
        <a:p>
          <a:endParaRPr lang="es-AR"/>
        </a:p>
      </dgm:t>
    </dgm:pt>
    <dgm:pt modelId="{33D48D23-B554-4901-BBA4-1135FD246CF9}" type="sibTrans" cxnId="{37F0B1A4-0FBA-419A-BCAB-7120F1853C02}">
      <dgm:prSet/>
      <dgm:spPr/>
      <dgm:t>
        <a:bodyPr/>
        <a:lstStyle/>
        <a:p>
          <a:endParaRPr lang="es-AR"/>
        </a:p>
      </dgm:t>
    </dgm:pt>
    <dgm:pt modelId="{B87E2185-22E5-41DA-86CA-3C9BE91ACC3E}">
      <dgm:prSet/>
      <dgm:spPr/>
      <dgm:t>
        <a:bodyPr/>
        <a:lstStyle/>
        <a:p>
          <a:pPr rtl="0"/>
          <a:r>
            <a:rPr lang="es-AR" b="1" smtClean="0"/>
            <a:t>Hi: r</a:t>
          </a:r>
          <a:r>
            <a:rPr lang="es-AR" b="1" baseline="-25000" smtClean="0"/>
            <a:t>xy</a:t>
          </a:r>
          <a:r>
            <a:rPr lang="es-AR" b="1" smtClean="0"/>
            <a:t> &gt; 0 </a:t>
          </a:r>
          <a:r>
            <a:rPr lang="es-AR" smtClean="0"/>
            <a:t>(correlación positiva: una variable aumenta, la otra también)</a:t>
          </a:r>
          <a:endParaRPr lang="es-AR"/>
        </a:p>
      </dgm:t>
    </dgm:pt>
    <dgm:pt modelId="{4D59F6F2-38C8-494C-A6CE-0C46E97DDCA1}" type="parTrans" cxnId="{1B5ACE5C-1148-41CE-B40E-78B586C04ED0}">
      <dgm:prSet/>
      <dgm:spPr/>
      <dgm:t>
        <a:bodyPr/>
        <a:lstStyle/>
        <a:p>
          <a:endParaRPr lang="es-AR"/>
        </a:p>
      </dgm:t>
    </dgm:pt>
    <dgm:pt modelId="{BAFCDA9A-3097-42AB-8B23-595F83ACD63B}" type="sibTrans" cxnId="{1B5ACE5C-1148-41CE-B40E-78B586C04ED0}">
      <dgm:prSet/>
      <dgm:spPr/>
      <dgm:t>
        <a:bodyPr/>
        <a:lstStyle/>
        <a:p>
          <a:endParaRPr lang="es-AR"/>
        </a:p>
      </dgm:t>
    </dgm:pt>
    <dgm:pt modelId="{8E086510-EBBA-4514-B53F-BD6DDDED0ACF}">
      <dgm:prSet/>
      <dgm:spPr/>
      <dgm:t>
        <a:bodyPr/>
        <a:lstStyle/>
        <a:p>
          <a:pPr rtl="0"/>
          <a:r>
            <a:rPr lang="es-AR" b="1" smtClean="0"/>
            <a:t>Ho: r</a:t>
          </a:r>
          <a:r>
            <a:rPr lang="es-AR" b="1" baseline="-25000" smtClean="0"/>
            <a:t>xy</a:t>
          </a:r>
          <a:r>
            <a:rPr lang="es-AR" b="1" smtClean="0"/>
            <a:t> = 0 </a:t>
          </a:r>
          <a:r>
            <a:rPr lang="es-AR" smtClean="0"/>
            <a:t>(no hay correlación entre las variables)</a:t>
          </a:r>
          <a:endParaRPr lang="es-AR"/>
        </a:p>
      </dgm:t>
    </dgm:pt>
    <dgm:pt modelId="{7103035A-B2CD-4BA2-86F5-C40F726CA10B}" type="parTrans" cxnId="{80088E80-0DF8-47A2-8F8D-243773BD28C8}">
      <dgm:prSet/>
      <dgm:spPr/>
      <dgm:t>
        <a:bodyPr/>
        <a:lstStyle/>
        <a:p>
          <a:endParaRPr lang="es-AR"/>
        </a:p>
      </dgm:t>
    </dgm:pt>
    <dgm:pt modelId="{A86FF017-A055-4C1A-97E4-BE886B1D5091}" type="sibTrans" cxnId="{80088E80-0DF8-47A2-8F8D-243773BD28C8}">
      <dgm:prSet/>
      <dgm:spPr/>
      <dgm:t>
        <a:bodyPr/>
        <a:lstStyle/>
        <a:p>
          <a:endParaRPr lang="es-AR"/>
        </a:p>
      </dgm:t>
    </dgm:pt>
    <dgm:pt modelId="{F42BA680-ACD1-4C74-81A8-3394350F4BB0}">
      <dgm:prSet/>
      <dgm:spPr/>
      <dgm:t>
        <a:bodyPr/>
        <a:lstStyle/>
        <a:p>
          <a:pPr rtl="0"/>
          <a:r>
            <a:rPr lang="es-AR" b="1" smtClean="0"/>
            <a:t>Ha: r</a:t>
          </a:r>
          <a:r>
            <a:rPr lang="es-AR" b="1" baseline="-25000" smtClean="0"/>
            <a:t>xy</a:t>
          </a:r>
          <a:r>
            <a:rPr lang="es-AR" b="1" smtClean="0"/>
            <a:t> &lt; 0 </a:t>
          </a:r>
          <a:r>
            <a:rPr lang="es-AR" smtClean="0"/>
            <a:t>(correlación negativa: una variable aumenta, la otra disminuye)</a:t>
          </a:r>
          <a:endParaRPr lang="es-AR"/>
        </a:p>
      </dgm:t>
    </dgm:pt>
    <dgm:pt modelId="{1C6F5F53-E6B3-4DC9-B90D-9BF368F61121}" type="parTrans" cxnId="{C33DF0D6-9A21-43C3-9D93-920D872FA22B}">
      <dgm:prSet/>
      <dgm:spPr/>
      <dgm:t>
        <a:bodyPr/>
        <a:lstStyle/>
        <a:p>
          <a:endParaRPr lang="es-AR"/>
        </a:p>
      </dgm:t>
    </dgm:pt>
    <dgm:pt modelId="{765A9B3D-02C1-4C5C-905D-03AFE1E45DEE}" type="sibTrans" cxnId="{C33DF0D6-9A21-43C3-9D93-920D872FA22B}">
      <dgm:prSet/>
      <dgm:spPr/>
      <dgm:t>
        <a:bodyPr/>
        <a:lstStyle/>
        <a:p>
          <a:endParaRPr lang="es-AR"/>
        </a:p>
      </dgm:t>
    </dgm:pt>
    <dgm:pt modelId="{CF92F287-A7B6-4BDB-85F3-96F780E9EDF5}" type="pres">
      <dgm:prSet presAssocID="{CD1BF921-8D5B-4F22-A94F-4FF37E6FA89B}" presName="linear" presStyleCnt="0">
        <dgm:presLayoutVars>
          <dgm:animLvl val="lvl"/>
          <dgm:resizeHandles val="exact"/>
        </dgm:presLayoutVars>
      </dgm:prSet>
      <dgm:spPr/>
    </dgm:pt>
    <dgm:pt modelId="{E7335E09-0C79-47C0-A246-CCB0005A455E}" type="pres">
      <dgm:prSet presAssocID="{6F826D9C-659F-4963-BB8F-63A630259570}" presName="parentText" presStyleLbl="node1" presStyleIdx="0" presStyleCnt="5">
        <dgm:presLayoutVars>
          <dgm:chMax val="0"/>
          <dgm:bulletEnabled val="1"/>
        </dgm:presLayoutVars>
      </dgm:prSet>
      <dgm:spPr/>
    </dgm:pt>
    <dgm:pt modelId="{19C6CD48-1F1D-48B8-A576-933C7F9264FC}" type="pres">
      <dgm:prSet presAssocID="{9221D6E7-CB23-4983-A755-8CD9E8931F2E}" presName="spacer" presStyleCnt="0"/>
      <dgm:spPr/>
    </dgm:pt>
    <dgm:pt modelId="{B3BB54EE-D59E-4F45-88FD-F395D12EBCD1}" type="pres">
      <dgm:prSet presAssocID="{E4E0DD9E-B9D7-408B-BF1F-992B9EB55D64}" presName="parentText" presStyleLbl="node1" presStyleIdx="1" presStyleCnt="5">
        <dgm:presLayoutVars>
          <dgm:chMax val="0"/>
          <dgm:bulletEnabled val="1"/>
        </dgm:presLayoutVars>
      </dgm:prSet>
      <dgm:spPr/>
    </dgm:pt>
    <dgm:pt modelId="{27E8DFCC-4B34-4588-82DF-DF3BD23F7CB6}" type="pres">
      <dgm:prSet presAssocID="{33D48D23-B554-4901-BBA4-1135FD246CF9}" presName="spacer" presStyleCnt="0"/>
      <dgm:spPr/>
    </dgm:pt>
    <dgm:pt modelId="{209E806E-8D53-4B5C-B256-ABBAFCF851B3}" type="pres">
      <dgm:prSet presAssocID="{B87E2185-22E5-41DA-86CA-3C9BE91ACC3E}" presName="parentText" presStyleLbl="node1" presStyleIdx="2" presStyleCnt="5">
        <dgm:presLayoutVars>
          <dgm:chMax val="0"/>
          <dgm:bulletEnabled val="1"/>
        </dgm:presLayoutVars>
      </dgm:prSet>
      <dgm:spPr/>
    </dgm:pt>
    <dgm:pt modelId="{2CF42202-43F6-4C87-9237-6314F3D690F4}" type="pres">
      <dgm:prSet presAssocID="{BAFCDA9A-3097-42AB-8B23-595F83ACD63B}" presName="spacer" presStyleCnt="0"/>
      <dgm:spPr/>
    </dgm:pt>
    <dgm:pt modelId="{73F6E713-30BD-448B-A6F5-8FDD0AE83831}" type="pres">
      <dgm:prSet presAssocID="{8E086510-EBBA-4514-B53F-BD6DDDED0ACF}" presName="parentText" presStyleLbl="node1" presStyleIdx="3" presStyleCnt="5">
        <dgm:presLayoutVars>
          <dgm:chMax val="0"/>
          <dgm:bulletEnabled val="1"/>
        </dgm:presLayoutVars>
      </dgm:prSet>
      <dgm:spPr/>
    </dgm:pt>
    <dgm:pt modelId="{30D27DE2-1CC5-4193-A7C5-EE217D2B0EA2}" type="pres">
      <dgm:prSet presAssocID="{A86FF017-A055-4C1A-97E4-BE886B1D5091}" presName="spacer" presStyleCnt="0"/>
      <dgm:spPr/>
    </dgm:pt>
    <dgm:pt modelId="{87087601-3E6B-4B39-B6F8-20EF74BC66FE}" type="pres">
      <dgm:prSet presAssocID="{F42BA680-ACD1-4C74-81A8-3394350F4BB0}" presName="parentText" presStyleLbl="node1" presStyleIdx="4" presStyleCnt="5">
        <dgm:presLayoutVars>
          <dgm:chMax val="0"/>
          <dgm:bulletEnabled val="1"/>
        </dgm:presLayoutVars>
      </dgm:prSet>
      <dgm:spPr/>
    </dgm:pt>
  </dgm:ptLst>
  <dgm:cxnLst>
    <dgm:cxn modelId="{0E8B70A7-CBD9-4EB5-B406-4D5606585357}" type="presOf" srcId="{E4E0DD9E-B9D7-408B-BF1F-992B9EB55D64}" destId="{B3BB54EE-D59E-4F45-88FD-F395D12EBCD1}" srcOrd="0" destOrd="0" presId="urn:microsoft.com/office/officeart/2005/8/layout/vList2"/>
    <dgm:cxn modelId="{D3CDB015-F7D5-4AC2-9852-3C43EC499452}" type="presOf" srcId="{8E086510-EBBA-4514-B53F-BD6DDDED0ACF}" destId="{73F6E713-30BD-448B-A6F5-8FDD0AE83831}" srcOrd="0" destOrd="0" presId="urn:microsoft.com/office/officeart/2005/8/layout/vList2"/>
    <dgm:cxn modelId="{C33DF0D6-9A21-43C3-9D93-920D872FA22B}" srcId="{CD1BF921-8D5B-4F22-A94F-4FF37E6FA89B}" destId="{F42BA680-ACD1-4C74-81A8-3394350F4BB0}" srcOrd="4" destOrd="0" parTransId="{1C6F5F53-E6B3-4DC9-B90D-9BF368F61121}" sibTransId="{765A9B3D-02C1-4C5C-905D-03AFE1E45DEE}"/>
    <dgm:cxn modelId="{970195B4-9C0E-4F3A-A38B-6639CB00F333}" type="presOf" srcId="{F42BA680-ACD1-4C74-81A8-3394350F4BB0}" destId="{87087601-3E6B-4B39-B6F8-20EF74BC66FE}" srcOrd="0" destOrd="0" presId="urn:microsoft.com/office/officeart/2005/8/layout/vList2"/>
    <dgm:cxn modelId="{69DFCF1E-81BB-4CA6-8916-CAFEA0738D42}" type="presOf" srcId="{CD1BF921-8D5B-4F22-A94F-4FF37E6FA89B}" destId="{CF92F287-A7B6-4BDB-85F3-96F780E9EDF5}" srcOrd="0" destOrd="0" presId="urn:microsoft.com/office/officeart/2005/8/layout/vList2"/>
    <dgm:cxn modelId="{80088E80-0DF8-47A2-8F8D-243773BD28C8}" srcId="{CD1BF921-8D5B-4F22-A94F-4FF37E6FA89B}" destId="{8E086510-EBBA-4514-B53F-BD6DDDED0ACF}" srcOrd="3" destOrd="0" parTransId="{7103035A-B2CD-4BA2-86F5-C40F726CA10B}" sibTransId="{A86FF017-A055-4C1A-97E4-BE886B1D5091}"/>
    <dgm:cxn modelId="{B3F3D14A-F877-41B1-BB55-7EDC786464A6}" type="presOf" srcId="{6F826D9C-659F-4963-BB8F-63A630259570}" destId="{E7335E09-0C79-47C0-A246-CCB0005A455E}" srcOrd="0" destOrd="0" presId="urn:microsoft.com/office/officeart/2005/8/layout/vList2"/>
    <dgm:cxn modelId="{37F0B1A4-0FBA-419A-BCAB-7120F1853C02}" srcId="{CD1BF921-8D5B-4F22-A94F-4FF37E6FA89B}" destId="{E4E0DD9E-B9D7-408B-BF1F-992B9EB55D64}" srcOrd="1" destOrd="0" parTransId="{F4E0FB5B-42F9-486E-9523-4DC28F12FB0B}" sibTransId="{33D48D23-B554-4901-BBA4-1135FD246CF9}"/>
    <dgm:cxn modelId="{8FA62E5B-1A5D-4758-8523-AC14BD73E8A8}" srcId="{CD1BF921-8D5B-4F22-A94F-4FF37E6FA89B}" destId="{6F826D9C-659F-4963-BB8F-63A630259570}" srcOrd="0" destOrd="0" parTransId="{8E02B1AC-0637-497B-899A-273B13D2C77F}" sibTransId="{9221D6E7-CB23-4983-A755-8CD9E8931F2E}"/>
    <dgm:cxn modelId="{E2AD0225-98DC-47B4-9D55-EB09762CDBF1}" type="presOf" srcId="{B87E2185-22E5-41DA-86CA-3C9BE91ACC3E}" destId="{209E806E-8D53-4B5C-B256-ABBAFCF851B3}" srcOrd="0" destOrd="0" presId="urn:microsoft.com/office/officeart/2005/8/layout/vList2"/>
    <dgm:cxn modelId="{1B5ACE5C-1148-41CE-B40E-78B586C04ED0}" srcId="{CD1BF921-8D5B-4F22-A94F-4FF37E6FA89B}" destId="{B87E2185-22E5-41DA-86CA-3C9BE91ACC3E}" srcOrd="2" destOrd="0" parTransId="{4D59F6F2-38C8-494C-A6CE-0C46E97DDCA1}" sibTransId="{BAFCDA9A-3097-42AB-8B23-595F83ACD63B}"/>
    <dgm:cxn modelId="{2FA4D86F-B5B8-4F24-AE9D-6114169B97D5}" type="presParOf" srcId="{CF92F287-A7B6-4BDB-85F3-96F780E9EDF5}" destId="{E7335E09-0C79-47C0-A246-CCB0005A455E}" srcOrd="0" destOrd="0" presId="urn:microsoft.com/office/officeart/2005/8/layout/vList2"/>
    <dgm:cxn modelId="{4E067A63-0628-462A-B0E7-C8A247A1BA1D}" type="presParOf" srcId="{CF92F287-A7B6-4BDB-85F3-96F780E9EDF5}" destId="{19C6CD48-1F1D-48B8-A576-933C7F9264FC}" srcOrd="1" destOrd="0" presId="urn:microsoft.com/office/officeart/2005/8/layout/vList2"/>
    <dgm:cxn modelId="{AC266D44-0D16-4A06-8634-4177248D6413}" type="presParOf" srcId="{CF92F287-A7B6-4BDB-85F3-96F780E9EDF5}" destId="{B3BB54EE-D59E-4F45-88FD-F395D12EBCD1}" srcOrd="2" destOrd="0" presId="urn:microsoft.com/office/officeart/2005/8/layout/vList2"/>
    <dgm:cxn modelId="{CBDD3B7F-EA4B-4D2C-862B-A6B7328421B3}" type="presParOf" srcId="{CF92F287-A7B6-4BDB-85F3-96F780E9EDF5}" destId="{27E8DFCC-4B34-4588-82DF-DF3BD23F7CB6}" srcOrd="3" destOrd="0" presId="urn:microsoft.com/office/officeart/2005/8/layout/vList2"/>
    <dgm:cxn modelId="{DD73E336-80A7-4BE2-920A-671C5D62A94C}" type="presParOf" srcId="{CF92F287-A7B6-4BDB-85F3-96F780E9EDF5}" destId="{209E806E-8D53-4B5C-B256-ABBAFCF851B3}" srcOrd="4" destOrd="0" presId="urn:microsoft.com/office/officeart/2005/8/layout/vList2"/>
    <dgm:cxn modelId="{FE725AAC-FA4A-4FF6-A7DA-D4B01307B572}" type="presParOf" srcId="{CF92F287-A7B6-4BDB-85F3-96F780E9EDF5}" destId="{2CF42202-43F6-4C87-9237-6314F3D690F4}" srcOrd="5" destOrd="0" presId="urn:microsoft.com/office/officeart/2005/8/layout/vList2"/>
    <dgm:cxn modelId="{5E777292-155B-4B61-A7E3-7F2B06D03505}" type="presParOf" srcId="{CF92F287-A7B6-4BDB-85F3-96F780E9EDF5}" destId="{73F6E713-30BD-448B-A6F5-8FDD0AE83831}" srcOrd="6" destOrd="0" presId="urn:microsoft.com/office/officeart/2005/8/layout/vList2"/>
    <dgm:cxn modelId="{3E638AF6-2454-4AC9-B721-BFACDB7200E6}" type="presParOf" srcId="{CF92F287-A7B6-4BDB-85F3-96F780E9EDF5}" destId="{30D27DE2-1CC5-4193-A7C5-EE217D2B0EA2}" srcOrd="7" destOrd="0" presId="urn:microsoft.com/office/officeart/2005/8/layout/vList2"/>
    <dgm:cxn modelId="{7C4A23F9-21E4-4E4D-9B79-6BEA9EE50063}" type="presParOf" srcId="{CF92F287-A7B6-4BDB-85F3-96F780E9EDF5}" destId="{87087601-3E6B-4B39-B6F8-20EF74BC66F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F8AF3AF-BD69-48A0-8C5D-B06D656CD4A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s-AR"/>
        </a:p>
      </dgm:t>
    </dgm:pt>
    <dgm:pt modelId="{F6A3C580-AA1E-4E2D-B7DB-D6EBE22D20C7}">
      <dgm:prSet/>
      <dgm:spPr/>
      <dgm:t>
        <a:bodyPr/>
        <a:lstStyle/>
        <a:p>
          <a:pPr rtl="0"/>
          <a:r>
            <a:rPr lang="es-AR" smtClean="0"/>
            <a:t>En estas hipótesis se compara un estadístico entre dos o más grupos. </a:t>
          </a:r>
          <a:endParaRPr lang="es-AR"/>
        </a:p>
      </dgm:t>
    </dgm:pt>
    <dgm:pt modelId="{B7A95210-3751-45EB-A527-A1E0C3266F50}" type="parTrans" cxnId="{C78710C9-61B3-481B-A60A-FAEDF07ABDF6}">
      <dgm:prSet/>
      <dgm:spPr/>
      <dgm:t>
        <a:bodyPr/>
        <a:lstStyle/>
        <a:p>
          <a:endParaRPr lang="es-AR"/>
        </a:p>
      </dgm:t>
    </dgm:pt>
    <dgm:pt modelId="{A29CE574-EF94-4228-8744-858FD6088B41}" type="sibTrans" cxnId="{C78710C9-61B3-481B-A60A-FAEDF07ABDF6}">
      <dgm:prSet/>
      <dgm:spPr/>
      <dgm:t>
        <a:bodyPr/>
        <a:lstStyle/>
        <a:p>
          <a:endParaRPr lang="es-AR"/>
        </a:p>
      </dgm:t>
    </dgm:pt>
    <dgm:pt modelId="{E879FE2D-67E0-4D47-AAD2-9562609F5ACD}">
      <dgm:prSet/>
      <dgm:spPr/>
      <dgm:t>
        <a:bodyPr/>
        <a:lstStyle/>
        <a:p>
          <a:pPr rtl="0"/>
          <a:r>
            <a:rPr lang="es-AR" smtClean="0"/>
            <a:t>Por ejemplo: “La moda del promedio de los alumnos del Colegio XX, es distinto entre los que cursan el plan nuevo, respecto a los que cursan con el viejo plan”. La hipótesis, en términos estadísticos, se formula así:</a:t>
          </a:r>
          <a:endParaRPr lang="es-AR"/>
        </a:p>
      </dgm:t>
    </dgm:pt>
    <dgm:pt modelId="{915FA943-DB4D-43D5-82E0-0C4A81BDF5AA}" type="parTrans" cxnId="{77A0DEAF-9371-49FC-A6E2-01B1D46E556E}">
      <dgm:prSet/>
      <dgm:spPr/>
      <dgm:t>
        <a:bodyPr/>
        <a:lstStyle/>
        <a:p>
          <a:endParaRPr lang="es-AR"/>
        </a:p>
      </dgm:t>
    </dgm:pt>
    <dgm:pt modelId="{FED49612-CA62-4525-B5BF-6DDB376D3F98}" type="sibTrans" cxnId="{77A0DEAF-9371-49FC-A6E2-01B1D46E556E}">
      <dgm:prSet/>
      <dgm:spPr/>
      <dgm:t>
        <a:bodyPr/>
        <a:lstStyle/>
        <a:p>
          <a:endParaRPr lang="es-AR"/>
        </a:p>
      </dgm:t>
    </dgm:pt>
    <dgm:pt modelId="{9A588C76-B5AA-467A-A88B-10D949F0CFAE}" type="pres">
      <dgm:prSet presAssocID="{AF8AF3AF-BD69-48A0-8C5D-B06D656CD4A2}" presName="linear" presStyleCnt="0">
        <dgm:presLayoutVars>
          <dgm:animLvl val="lvl"/>
          <dgm:resizeHandles val="exact"/>
        </dgm:presLayoutVars>
      </dgm:prSet>
      <dgm:spPr/>
    </dgm:pt>
    <dgm:pt modelId="{23B7DDD3-4DB7-4DC6-8BC7-41D7536DD7CA}" type="pres">
      <dgm:prSet presAssocID="{F6A3C580-AA1E-4E2D-B7DB-D6EBE22D20C7}" presName="parentText" presStyleLbl="node1" presStyleIdx="0" presStyleCnt="2">
        <dgm:presLayoutVars>
          <dgm:chMax val="0"/>
          <dgm:bulletEnabled val="1"/>
        </dgm:presLayoutVars>
      </dgm:prSet>
      <dgm:spPr/>
    </dgm:pt>
    <dgm:pt modelId="{D88081EF-ECC4-4730-9AE8-FCE843BDD68B}" type="pres">
      <dgm:prSet presAssocID="{A29CE574-EF94-4228-8744-858FD6088B41}" presName="spacer" presStyleCnt="0"/>
      <dgm:spPr/>
    </dgm:pt>
    <dgm:pt modelId="{FCDC6F57-630D-4040-AA3E-3C54C1D5ECAB}" type="pres">
      <dgm:prSet presAssocID="{E879FE2D-67E0-4D47-AAD2-9562609F5ACD}" presName="parentText" presStyleLbl="node1" presStyleIdx="1" presStyleCnt="2">
        <dgm:presLayoutVars>
          <dgm:chMax val="0"/>
          <dgm:bulletEnabled val="1"/>
        </dgm:presLayoutVars>
      </dgm:prSet>
      <dgm:spPr/>
    </dgm:pt>
  </dgm:ptLst>
  <dgm:cxnLst>
    <dgm:cxn modelId="{14048C09-50F1-4F01-A9D7-335EA8711802}" type="presOf" srcId="{AF8AF3AF-BD69-48A0-8C5D-B06D656CD4A2}" destId="{9A588C76-B5AA-467A-A88B-10D949F0CFAE}" srcOrd="0" destOrd="0" presId="urn:microsoft.com/office/officeart/2005/8/layout/vList2"/>
    <dgm:cxn modelId="{77A0DEAF-9371-49FC-A6E2-01B1D46E556E}" srcId="{AF8AF3AF-BD69-48A0-8C5D-B06D656CD4A2}" destId="{E879FE2D-67E0-4D47-AAD2-9562609F5ACD}" srcOrd="1" destOrd="0" parTransId="{915FA943-DB4D-43D5-82E0-0C4A81BDF5AA}" sibTransId="{FED49612-CA62-4525-B5BF-6DDB376D3F98}"/>
    <dgm:cxn modelId="{C13CD3FF-9C07-4334-9D0A-8972064D1572}" type="presOf" srcId="{E879FE2D-67E0-4D47-AAD2-9562609F5ACD}" destId="{FCDC6F57-630D-4040-AA3E-3C54C1D5ECAB}" srcOrd="0" destOrd="0" presId="urn:microsoft.com/office/officeart/2005/8/layout/vList2"/>
    <dgm:cxn modelId="{C78710C9-61B3-481B-A60A-FAEDF07ABDF6}" srcId="{AF8AF3AF-BD69-48A0-8C5D-B06D656CD4A2}" destId="{F6A3C580-AA1E-4E2D-B7DB-D6EBE22D20C7}" srcOrd="0" destOrd="0" parTransId="{B7A95210-3751-45EB-A527-A1E0C3266F50}" sibTransId="{A29CE574-EF94-4228-8744-858FD6088B41}"/>
    <dgm:cxn modelId="{D01E2FFA-6DCA-4036-AEB9-C313A069203C}" type="presOf" srcId="{F6A3C580-AA1E-4E2D-B7DB-D6EBE22D20C7}" destId="{23B7DDD3-4DB7-4DC6-8BC7-41D7536DD7CA}" srcOrd="0" destOrd="0" presId="urn:microsoft.com/office/officeart/2005/8/layout/vList2"/>
    <dgm:cxn modelId="{B862929F-D8AE-4371-89D1-A57434BA0D1E}" type="presParOf" srcId="{9A588C76-B5AA-467A-A88B-10D949F0CFAE}" destId="{23B7DDD3-4DB7-4DC6-8BC7-41D7536DD7CA}" srcOrd="0" destOrd="0" presId="urn:microsoft.com/office/officeart/2005/8/layout/vList2"/>
    <dgm:cxn modelId="{70D04A02-E866-485F-8E96-6C5798DD64D6}" type="presParOf" srcId="{9A588C76-B5AA-467A-A88B-10D949F0CFAE}" destId="{D88081EF-ECC4-4730-9AE8-FCE843BDD68B}" srcOrd="1" destOrd="0" presId="urn:microsoft.com/office/officeart/2005/8/layout/vList2"/>
    <dgm:cxn modelId="{F4D70287-EEC9-4A2B-9C27-AF73DF9F39AD}" type="presParOf" srcId="{9A588C76-B5AA-467A-A88B-10D949F0CFAE}" destId="{FCDC6F57-630D-4040-AA3E-3C54C1D5ECA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9784428-73D8-443A-991B-1A3DDDA3D190}" type="doc">
      <dgm:prSet loTypeId="urn:microsoft.com/office/officeart/2008/layout/VerticalAccentList" loCatId="list" qsTypeId="urn:microsoft.com/office/officeart/2005/8/quickstyle/simple1" qsCatId="simple" csTypeId="urn:microsoft.com/office/officeart/2005/8/colors/colorful2" csCatId="colorful"/>
      <dgm:spPr/>
      <dgm:t>
        <a:bodyPr/>
        <a:lstStyle/>
        <a:p>
          <a:endParaRPr lang="es-AR"/>
        </a:p>
      </dgm:t>
    </dgm:pt>
    <dgm:pt modelId="{B894A853-0E38-4C66-9484-900E0A2E4945}">
      <dgm:prSet/>
      <dgm:spPr/>
      <dgm:t>
        <a:bodyPr/>
        <a:lstStyle/>
        <a:p>
          <a:pPr rtl="0"/>
          <a:r>
            <a:rPr lang="es-AR" b="1" dirty="0" smtClean="0"/>
            <a:t>Hi: M</a:t>
          </a:r>
          <a:r>
            <a:rPr lang="es-AR" b="1" baseline="-25000" dirty="0" smtClean="0"/>
            <a:t>o2</a:t>
          </a:r>
          <a:r>
            <a:rPr lang="es-AR" b="1" dirty="0" smtClean="0"/>
            <a:t> &gt; M</a:t>
          </a:r>
          <a:r>
            <a:rPr lang="es-AR" b="1" baseline="-25000" dirty="0" smtClean="0"/>
            <a:t>o1 </a:t>
          </a:r>
          <a:r>
            <a:rPr lang="es-AR" dirty="0" smtClean="0"/>
            <a:t>“La moda del promedio de los alumnos del plan viejo es mayor a la moda del promedio de los del plan nuevo”</a:t>
          </a:r>
          <a:endParaRPr lang="es-AR" dirty="0"/>
        </a:p>
      </dgm:t>
    </dgm:pt>
    <dgm:pt modelId="{5932FBA1-A2EB-4E08-B9BF-A534ED4F5136}" type="parTrans" cxnId="{29D96314-5B7A-45F6-B6D9-74E7C5D9CC08}">
      <dgm:prSet/>
      <dgm:spPr/>
      <dgm:t>
        <a:bodyPr/>
        <a:lstStyle/>
        <a:p>
          <a:endParaRPr lang="es-AR"/>
        </a:p>
      </dgm:t>
    </dgm:pt>
    <dgm:pt modelId="{DAEF2EB9-AF5F-49C0-A37D-F108F3E60793}" type="sibTrans" cxnId="{29D96314-5B7A-45F6-B6D9-74E7C5D9CC08}">
      <dgm:prSet/>
      <dgm:spPr/>
      <dgm:t>
        <a:bodyPr/>
        <a:lstStyle/>
        <a:p>
          <a:endParaRPr lang="es-AR"/>
        </a:p>
      </dgm:t>
    </dgm:pt>
    <dgm:pt modelId="{6F184F28-A50C-4592-B6C2-D22BB019C89F}">
      <dgm:prSet/>
      <dgm:spPr/>
      <dgm:t>
        <a:bodyPr/>
        <a:lstStyle/>
        <a:p>
          <a:pPr rtl="0"/>
          <a:r>
            <a:rPr lang="es-AR" b="1" dirty="0" smtClean="0"/>
            <a:t>Ho: M</a:t>
          </a:r>
          <a:r>
            <a:rPr lang="es-AR" b="1" baseline="-25000" dirty="0" smtClean="0"/>
            <a:t>o2</a:t>
          </a:r>
          <a:r>
            <a:rPr lang="es-AR" b="1" dirty="0" smtClean="0"/>
            <a:t> &lt; M</a:t>
          </a:r>
          <a:r>
            <a:rPr lang="es-AR" b="1" baseline="-25000" dirty="0" smtClean="0"/>
            <a:t>o1</a:t>
          </a:r>
          <a:r>
            <a:rPr lang="es-AR" b="1" dirty="0" smtClean="0"/>
            <a:t> </a:t>
          </a:r>
          <a:r>
            <a:rPr lang="es-AR" dirty="0" smtClean="0"/>
            <a:t>“La moda del promedio de los alumnos del plan viejo no es mayor a la moda del promedio de los del plan nuevo”</a:t>
          </a:r>
          <a:endParaRPr lang="es-AR" dirty="0"/>
        </a:p>
      </dgm:t>
    </dgm:pt>
    <dgm:pt modelId="{16370D96-6939-453F-B9D9-CC77A42C0235}" type="parTrans" cxnId="{8DCAA23C-0515-45A0-B9AE-915085AA9BF9}">
      <dgm:prSet/>
      <dgm:spPr/>
      <dgm:t>
        <a:bodyPr/>
        <a:lstStyle/>
        <a:p>
          <a:endParaRPr lang="es-AR"/>
        </a:p>
      </dgm:t>
    </dgm:pt>
    <dgm:pt modelId="{89CCE280-3C81-4974-81E5-4EC4B6B626DC}" type="sibTrans" cxnId="{8DCAA23C-0515-45A0-B9AE-915085AA9BF9}">
      <dgm:prSet/>
      <dgm:spPr/>
      <dgm:t>
        <a:bodyPr/>
        <a:lstStyle/>
        <a:p>
          <a:endParaRPr lang="es-AR"/>
        </a:p>
      </dgm:t>
    </dgm:pt>
    <dgm:pt modelId="{AB868B3B-077D-457F-B7E4-CB2821A77DF2}">
      <dgm:prSet/>
      <dgm:spPr/>
      <dgm:t>
        <a:bodyPr/>
        <a:lstStyle/>
        <a:p>
          <a:pPr rtl="0"/>
          <a:r>
            <a:rPr lang="es-AR" b="1" smtClean="0"/>
            <a:t>Ha: M</a:t>
          </a:r>
          <a:r>
            <a:rPr lang="es-AR" b="1" baseline="-25000" smtClean="0"/>
            <a:t>o2</a:t>
          </a:r>
          <a:r>
            <a:rPr lang="es-AR" b="1" smtClean="0"/>
            <a:t> = M</a:t>
          </a:r>
          <a:r>
            <a:rPr lang="es-AR" b="1" baseline="-25000" smtClean="0"/>
            <a:t>o1</a:t>
          </a:r>
          <a:r>
            <a:rPr lang="es-AR" b="1" smtClean="0"/>
            <a:t> </a:t>
          </a:r>
          <a:r>
            <a:rPr lang="es-AR" smtClean="0"/>
            <a:t>“La moda del promedio de los alumnos del plan viejo es igual a la moda del promedio de los del plan nuevo”</a:t>
          </a:r>
          <a:endParaRPr lang="es-AR"/>
        </a:p>
      </dgm:t>
    </dgm:pt>
    <dgm:pt modelId="{5F349A23-2E98-458F-9359-868580D71617}" type="parTrans" cxnId="{E93E54F6-D58B-4A10-8068-FCB90E5E41B5}">
      <dgm:prSet/>
      <dgm:spPr/>
      <dgm:t>
        <a:bodyPr/>
        <a:lstStyle/>
        <a:p>
          <a:endParaRPr lang="es-AR"/>
        </a:p>
      </dgm:t>
    </dgm:pt>
    <dgm:pt modelId="{E7B5750F-CA7E-45E7-B674-1972FAC4BC1C}" type="sibTrans" cxnId="{E93E54F6-D58B-4A10-8068-FCB90E5E41B5}">
      <dgm:prSet/>
      <dgm:spPr/>
      <dgm:t>
        <a:bodyPr/>
        <a:lstStyle/>
        <a:p>
          <a:endParaRPr lang="es-AR"/>
        </a:p>
      </dgm:t>
    </dgm:pt>
    <dgm:pt modelId="{35278188-6A8F-476A-8A23-9C9EFF89142D}" type="pres">
      <dgm:prSet presAssocID="{39784428-73D8-443A-991B-1A3DDDA3D190}" presName="Name0" presStyleCnt="0">
        <dgm:presLayoutVars>
          <dgm:chMax/>
          <dgm:chPref/>
          <dgm:dir/>
        </dgm:presLayoutVars>
      </dgm:prSet>
      <dgm:spPr/>
    </dgm:pt>
    <dgm:pt modelId="{1C7B4D69-5C8B-4B5C-9143-ACB5FDA84C45}" type="pres">
      <dgm:prSet presAssocID="{B894A853-0E38-4C66-9484-900E0A2E4945}" presName="parenttextcomposite" presStyleCnt="0"/>
      <dgm:spPr/>
    </dgm:pt>
    <dgm:pt modelId="{E56CB4E4-4258-40AF-A232-8FB9492FB0ED}" type="pres">
      <dgm:prSet presAssocID="{B894A853-0E38-4C66-9484-900E0A2E4945}" presName="parenttext" presStyleLbl="revTx" presStyleIdx="0" presStyleCnt="3">
        <dgm:presLayoutVars>
          <dgm:chMax/>
          <dgm:chPref val="2"/>
          <dgm:bulletEnabled val="1"/>
        </dgm:presLayoutVars>
      </dgm:prSet>
      <dgm:spPr/>
    </dgm:pt>
    <dgm:pt modelId="{DA4DF0DD-C441-416C-A8A2-9FC6287EB520}" type="pres">
      <dgm:prSet presAssocID="{B894A853-0E38-4C66-9484-900E0A2E4945}" presName="parallelogramComposite" presStyleCnt="0"/>
      <dgm:spPr/>
    </dgm:pt>
    <dgm:pt modelId="{32177BA8-FCC9-41C2-A58E-B40EF986703B}" type="pres">
      <dgm:prSet presAssocID="{B894A853-0E38-4C66-9484-900E0A2E4945}" presName="parallelogram1" presStyleLbl="alignNode1" presStyleIdx="0" presStyleCnt="21"/>
      <dgm:spPr/>
    </dgm:pt>
    <dgm:pt modelId="{B3C96FDE-8324-44AA-8F90-33A12A82224C}" type="pres">
      <dgm:prSet presAssocID="{B894A853-0E38-4C66-9484-900E0A2E4945}" presName="parallelogram2" presStyleLbl="alignNode1" presStyleIdx="1" presStyleCnt="21"/>
      <dgm:spPr/>
    </dgm:pt>
    <dgm:pt modelId="{630F6C5E-9783-482B-9489-DEDA77760007}" type="pres">
      <dgm:prSet presAssocID="{B894A853-0E38-4C66-9484-900E0A2E4945}" presName="parallelogram3" presStyleLbl="alignNode1" presStyleIdx="2" presStyleCnt="21"/>
      <dgm:spPr/>
    </dgm:pt>
    <dgm:pt modelId="{CE0B9628-02E9-4A32-BE15-1534739C636D}" type="pres">
      <dgm:prSet presAssocID="{B894A853-0E38-4C66-9484-900E0A2E4945}" presName="parallelogram4" presStyleLbl="alignNode1" presStyleIdx="3" presStyleCnt="21"/>
      <dgm:spPr/>
    </dgm:pt>
    <dgm:pt modelId="{7AFD48EE-307B-4208-B640-2B6688529024}" type="pres">
      <dgm:prSet presAssocID="{B894A853-0E38-4C66-9484-900E0A2E4945}" presName="parallelogram5" presStyleLbl="alignNode1" presStyleIdx="4" presStyleCnt="21"/>
      <dgm:spPr/>
    </dgm:pt>
    <dgm:pt modelId="{9487E683-ED9C-4948-9BA0-1F8F4F2B6F73}" type="pres">
      <dgm:prSet presAssocID="{B894A853-0E38-4C66-9484-900E0A2E4945}" presName="parallelogram6" presStyleLbl="alignNode1" presStyleIdx="5" presStyleCnt="21"/>
      <dgm:spPr/>
    </dgm:pt>
    <dgm:pt modelId="{4F833816-2919-4EBC-98A5-F13FE2E153E0}" type="pres">
      <dgm:prSet presAssocID="{B894A853-0E38-4C66-9484-900E0A2E4945}" presName="parallelogram7" presStyleLbl="alignNode1" presStyleIdx="6" presStyleCnt="21"/>
      <dgm:spPr/>
    </dgm:pt>
    <dgm:pt modelId="{45290386-7EDA-442D-8768-C78F5BDF6022}" type="pres">
      <dgm:prSet presAssocID="{DAEF2EB9-AF5F-49C0-A37D-F108F3E60793}" presName="sibTrans" presStyleCnt="0"/>
      <dgm:spPr/>
    </dgm:pt>
    <dgm:pt modelId="{D2ED9C50-4196-4D10-8D67-ADDED8733F58}" type="pres">
      <dgm:prSet presAssocID="{6F184F28-A50C-4592-B6C2-D22BB019C89F}" presName="parenttextcomposite" presStyleCnt="0"/>
      <dgm:spPr/>
    </dgm:pt>
    <dgm:pt modelId="{3AF17030-48A0-4759-B1E4-4678054BB970}" type="pres">
      <dgm:prSet presAssocID="{6F184F28-A50C-4592-B6C2-D22BB019C89F}" presName="parenttext" presStyleLbl="revTx" presStyleIdx="1" presStyleCnt="3">
        <dgm:presLayoutVars>
          <dgm:chMax/>
          <dgm:chPref val="2"/>
          <dgm:bulletEnabled val="1"/>
        </dgm:presLayoutVars>
      </dgm:prSet>
      <dgm:spPr/>
    </dgm:pt>
    <dgm:pt modelId="{861A4B1D-3F46-4163-8387-F272B5CF75B4}" type="pres">
      <dgm:prSet presAssocID="{6F184F28-A50C-4592-B6C2-D22BB019C89F}" presName="parallelogramComposite" presStyleCnt="0"/>
      <dgm:spPr/>
    </dgm:pt>
    <dgm:pt modelId="{50B250A8-9429-44F6-A049-5CCCD220F263}" type="pres">
      <dgm:prSet presAssocID="{6F184F28-A50C-4592-B6C2-D22BB019C89F}" presName="parallelogram1" presStyleLbl="alignNode1" presStyleIdx="7" presStyleCnt="21"/>
      <dgm:spPr/>
    </dgm:pt>
    <dgm:pt modelId="{8A271DEB-95BF-482E-B942-76CEA9BDA97C}" type="pres">
      <dgm:prSet presAssocID="{6F184F28-A50C-4592-B6C2-D22BB019C89F}" presName="parallelogram2" presStyleLbl="alignNode1" presStyleIdx="8" presStyleCnt="21"/>
      <dgm:spPr/>
    </dgm:pt>
    <dgm:pt modelId="{329FA743-B4F4-4565-BE11-9719D9D8B4E7}" type="pres">
      <dgm:prSet presAssocID="{6F184F28-A50C-4592-B6C2-D22BB019C89F}" presName="parallelogram3" presStyleLbl="alignNode1" presStyleIdx="9" presStyleCnt="21"/>
      <dgm:spPr/>
    </dgm:pt>
    <dgm:pt modelId="{C12157CC-2327-44EF-8764-1744F54ECF9E}" type="pres">
      <dgm:prSet presAssocID="{6F184F28-A50C-4592-B6C2-D22BB019C89F}" presName="parallelogram4" presStyleLbl="alignNode1" presStyleIdx="10" presStyleCnt="21"/>
      <dgm:spPr/>
    </dgm:pt>
    <dgm:pt modelId="{6418D304-F45F-4A83-9239-C0B00EA83841}" type="pres">
      <dgm:prSet presAssocID="{6F184F28-A50C-4592-B6C2-D22BB019C89F}" presName="parallelogram5" presStyleLbl="alignNode1" presStyleIdx="11" presStyleCnt="21"/>
      <dgm:spPr/>
    </dgm:pt>
    <dgm:pt modelId="{F2576334-6158-4D92-82C3-07DD03C215F9}" type="pres">
      <dgm:prSet presAssocID="{6F184F28-A50C-4592-B6C2-D22BB019C89F}" presName="parallelogram6" presStyleLbl="alignNode1" presStyleIdx="12" presStyleCnt="21"/>
      <dgm:spPr/>
    </dgm:pt>
    <dgm:pt modelId="{4AAD9CCE-C0AA-4D73-819C-BE83EDDE881F}" type="pres">
      <dgm:prSet presAssocID="{6F184F28-A50C-4592-B6C2-D22BB019C89F}" presName="parallelogram7" presStyleLbl="alignNode1" presStyleIdx="13" presStyleCnt="21"/>
      <dgm:spPr/>
    </dgm:pt>
    <dgm:pt modelId="{56A81A66-1AB6-4C8D-AF9B-858096E7BCE3}" type="pres">
      <dgm:prSet presAssocID="{89CCE280-3C81-4974-81E5-4EC4B6B626DC}" presName="sibTrans" presStyleCnt="0"/>
      <dgm:spPr/>
    </dgm:pt>
    <dgm:pt modelId="{D36BBB6C-B6DA-4B3F-BEA1-23CA56BC3CA4}" type="pres">
      <dgm:prSet presAssocID="{AB868B3B-077D-457F-B7E4-CB2821A77DF2}" presName="parenttextcomposite" presStyleCnt="0"/>
      <dgm:spPr/>
    </dgm:pt>
    <dgm:pt modelId="{C13C7138-0139-4C14-B155-75D526B464FA}" type="pres">
      <dgm:prSet presAssocID="{AB868B3B-077D-457F-B7E4-CB2821A77DF2}" presName="parenttext" presStyleLbl="revTx" presStyleIdx="2" presStyleCnt="3">
        <dgm:presLayoutVars>
          <dgm:chMax/>
          <dgm:chPref val="2"/>
          <dgm:bulletEnabled val="1"/>
        </dgm:presLayoutVars>
      </dgm:prSet>
      <dgm:spPr/>
    </dgm:pt>
    <dgm:pt modelId="{040E3105-03C5-4D43-9785-B72874C8B91C}" type="pres">
      <dgm:prSet presAssocID="{AB868B3B-077D-457F-B7E4-CB2821A77DF2}" presName="parallelogramComposite" presStyleCnt="0"/>
      <dgm:spPr/>
    </dgm:pt>
    <dgm:pt modelId="{9D17F8DA-D73A-4C38-9709-9C1B36DF6199}" type="pres">
      <dgm:prSet presAssocID="{AB868B3B-077D-457F-B7E4-CB2821A77DF2}" presName="parallelogram1" presStyleLbl="alignNode1" presStyleIdx="14" presStyleCnt="21"/>
      <dgm:spPr/>
    </dgm:pt>
    <dgm:pt modelId="{D4B9AF2E-EED0-4A43-989E-46F0EDEE06A8}" type="pres">
      <dgm:prSet presAssocID="{AB868B3B-077D-457F-B7E4-CB2821A77DF2}" presName="parallelogram2" presStyleLbl="alignNode1" presStyleIdx="15" presStyleCnt="21"/>
      <dgm:spPr/>
    </dgm:pt>
    <dgm:pt modelId="{331DBFAC-E7A3-43AB-8B84-E84B35109C1F}" type="pres">
      <dgm:prSet presAssocID="{AB868B3B-077D-457F-B7E4-CB2821A77DF2}" presName="parallelogram3" presStyleLbl="alignNode1" presStyleIdx="16" presStyleCnt="21"/>
      <dgm:spPr/>
    </dgm:pt>
    <dgm:pt modelId="{9C74BECE-28D9-4D89-BE76-62729955B05C}" type="pres">
      <dgm:prSet presAssocID="{AB868B3B-077D-457F-B7E4-CB2821A77DF2}" presName="parallelogram4" presStyleLbl="alignNode1" presStyleIdx="17" presStyleCnt="21"/>
      <dgm:spPr/>
    </dgm:pt>
    <dgm:pt modelId="{8C1A8B71-D91B-4DAA-9F66-1842CFB20258}" type="pres">
      <dgm:prSet presAssocID="{AB868B3B-077D-457F-B7E4-CB2821A77DF2}" presName="parallelogram5" presStyleLbl="alignNode1" presStyleIdx="18" presStyleCnt="21"/>
      <dgm:spPr/>
    </dgm:pt>
    <dgm:pt modelId="{6BE3CA1B-4085-4C59-B4C1-EB58E6E90056}" type="pres">
      <dgm:prSet presAssocID="{AB868B3B-077D-457F-B7E4-CB2821A77DF2}" presName="parallelogram6" presStyleLbl="alignNode1" presStyleIdx="19" presStyleCnt="21"/>
      <dgm:spPr/>
    </dgm:pt>
    <dgm:pt modelId="{EB1B2F34-CAAE-447C-BF94-E399236B271E}" type="pres">
      <dgm:prSet presAssocID="{AB868B3B-077D-457F-B7E4-CB2821A77DF2}" presName="parallelogram7" presStyleLbl="alignNode1" presStyleIdx="20" presStyleCnt="21"/>
      <dgm:spPr/>
    </dgm:pt>
  </dgm:ptLst>
  <dgm:cxnLst>
    <dgm:cxn modelId="{E93E54F6-D58B-4A10-8068-FCB90E5E41B5}" srcId="{39784428-73D8-443A-991B-1A3DDDA3D190}" destId="{AB868B3B-077D-457F-B7E4-CB2821A77DF2}" srcOrd="2" destOrd="0" parTransId="{5F349A23-2E98-458F-9359-868580D71617}" sibTransId="{E7B5750F-CA7E-45E7-B674-1972FAC4BC1C}"/>
    <dgm:cxn modelId="{29D96314-5B7A-45F6-B6D9-74E7C5D9CC08}" srcId="{39784428-73D8-443A-991B-1A3DDDA3D190}" destId="{B894A853-0E38-4C66-9484-900E0A2E4945}" srcOrd="0" destOrd="0" parTransId="{5932FBA1-A2EB-4E08-B9BF-A534ED4F5136}" sibTransId="{DAEF2EB9-AF5F-49C0-A37D-F108F3E60793}"/>
    <dgm:cxn modelId="{5F51FF7D-8CD1-4F89-8025-3EC63AD24EBF}" type="presOf" srcId="{B894A853-0E38-4C66-9484-900E0A2E4945}" destId="{E56CB4E4-4258-40AF-A232-8FB9492FB0ED}" srcOrd="0" destOrd="0" presId="urn:microsoft.com/office/officeart/2008/layout/VerticalAccentList"/>
    <dgm:cxn modelId="{072E8EE7-A443-4A84-A72D-59296AF17C38}" type="presOf" srcId="{AB868B3B-077D-457F-B7E4-CB2821A77DF2}" destId="{C13C7138-0139-4C14-B155-75D526B464FA}" srcOrd="0" destOrd="0" presId="urn:microsoft.com/office/officeart/2008/layout/VerticalAccentList"/>
    <dgm:cxn modelId="{D7DBCEA2-27D8-469C-B836-B2DC84C24DD1}" type="presOf" srcId="{6F184F28-A50C-4592-B6C2-D22BB019C89F}" destId="{3AF17030-48A0-4759-B1E4-4678054BB970}" srcOrd="0" destOrd="0" presId="urn:microsoft.com/office/officeart/2008/layout/VerticalAccentList"/>
    <dgm:cxn modelId="{E95DDEFA-FDD2-4CF0-95A8-9337C863D7A2}" type="presOf" srcId="{39784428-73D8-443A-991B-1A3DDDA3D190}" destId="{35278188-6A8F-476A-8A23-9C9EFF89142D}" srcOrd="0" destOrd="0" presId="urn:microsoft.com/office/officeart/2008/layout/VerticalAccentList"/>
    <dgm:cxn modelId="{8DCAA23C-0515-45A0-B9AE-915085AA9BF9}" srcId="{39784428-73D8-443A-991B-1A3DDDA3D190}" destId="{6F184F28-A50C-4592-B6C2-D22BB019C89F}" srcOrd="1" destOrd="0" parTransId="{16370D96-6939-453F-B9D9-CC77A42C0235}" sibTransId="{89CCE280-3C81-4974-81E5-4EC4B6B626DC}"/>
    <dgm:cxn modelId="{CF46EF06-8486-4A6F-874B-F14199D5506E}" type="presParOf" srcId="{35278188-6A8F-476A-8A23-9C9EFF89142D}" destId="{1C7B4D69-5C8B-4B5C-9143-ACB5FDA84C45}" srcOrd="0" destOrd="0" presId="urn:microsoft.com/office/officeart/2008/layout/VerticalAccentList"/>
    <dgm:cxn modelId="{1379ACDF-08AD-4772-BB49-713070CE36F1}" type="presParOf" srcId="{1C7B4D69-5C8B-4B5C-9143-ACB5FDA84C45}" destId="{E56CB4E4-4258-40AF-A232-8FB9492FB0ED}" srcOrd="0" destOrd="0" presId="urn:microsoft.com/office/officeart/2008/layout/VerticalAccentList"/>
    <dgm:cxn modelId="{5E6256D1-5433-4E77-B70C-88F2DEF7CB9E}" type="presParOf" srcId="{35278188-6A8F-476A-8A23-9C9EFF89142D}" destId="{DA4DF0DD-C441-416C-A8A2-9FC6287EB520}" srcOrd="1" destOrd="0" presId="urn:microsoft.com/office/officeart/2008/layout/VerticalAccentList"/>
    <dgm:cxn modelId="{A01A3B15-A4D8-4331-8EC5-60619C7191FE}" type="presParOf" srcId="{DA4DF0DD-C441-416C-A8A2-9FC6287EB520}" destId="{32177BA8-FCC9-41C2-A58E-B40EF986703B}" srcOrd="0" destOrd="0" presId="urn:microsoft.com/office/officeart/2008/layout/VerticalAccentList"/>
    <dgm:cxn modelId="{20A6934F-107C-4965-AF57-C309B8C2400F}" type="presParOf" srcId="{DA4DF0DD-C441-416C-A8A2-9FC6287EB520}" destId="{B3C96FDE-8324-44AA-8F90-33A12A82224C}" srcOrd="1" destOrd="0" presId="urn:microsoft.com/office/officeart/2008/layout/VerticalAccentList"/>
    <dgm:cxn modelId="{A3AF367B-FC78-4F22-BF84-F4777D314555}" type="presParOf" srcId="{DA4DF0DD-C441-416C-A8A2-9FC6287EB520}" destId="{630F6C5E-9783-482B-9489-DEDA77760007}" srcOrd="2" destOrd="0" presId="urn:microsoft.com/office/officeart/2008/layout/VerticalAccentList"/>
    <dgm:cxn modelId="{A7617BE4-F3B9-4286-A368-AA8DF7A5684C}" type="presParOf" srcId="{DA4DF0DD-C441-416C-A8A2-9FC6287EB520}" destId="{CE0B9628-02E9-4A32-BE15-1534739C636D}" srcOrd="3" destOrd="0" presId="urn:microsoft.com/office/officeart/2008/layout/VerticalAccentList"/>
    <dgm:cxn modelId="{074F09DA-21EE-4137-A622-FE2DC78D6399}" type="presParOf" srcId="{DA4DF0DD-C441-416C-A8A2-9FC6287EB520}" destId="{7AFD48EE-307B-4208-B640-2B6688529024}" srcOrd="4" destOrd="0" presId="urn:microsoft.com/office/officeart/2008/layout/VerticalAccentList"/>
    <dgm:cxn modelId="{090AEB86-4FDE-4DDC-8DBD-9AA90342072B}" type="presParOf" srcId="{DA4DF0DD-C441-416C-A8A2-9FC6287EB520}" destId="{9487E683-ED9C-4948-9BA0-1F8F4F2B6F73}" srcOrd="5" destOrd="0" presId="urn:microsoft.com/office/officeart/2008/layout/VerticalAccentList"/>
    <dgm:cxn modelId="{A6EC4799-1DBF-4C76-ACD4-7F5676AA4BAF}" type="presParOf" srcId="{DA4DF0DD-C441-416C-A8A2-9FC6287EB520}" destId="{4F833816-2919-4EBC-98A5-F13FE2E153E0}" srcOrd="6" destOrd="0" presId="urn:microsoft.com/office/officeart/2008/layout/VerticalAccentList"/>
    <dgm:cxn modelId="{ACE2A679-A3AB-4560-AE35-D8C2C8FC92E2}" type="presParOf" srcId="{35278188-6A8F-476A-8A23-9C9EFF89142D}" destId="{45290386-7EDA-442D-8768-C78F5BDF6022}" srcOrd="2" destOrd="0" presId="urn:microsoft.com/office/officeart/2008/layout/VerticalAccentList"/>
    <dgm:cxn modelId="{B1A842DF-052A-495E-9968-9677EB0FEF18}" type="presParOf" srcId="{35278188-6A8F-476A-8A23-9C9EFF89142D}" destId="{D2ED9C50-4196-4D10-8D67-ADDED8733F58}" srcOrd="3" destOrd="0" presId="urn:microsoft.com/office/officeart/2008/layout/VerticalAccentList"/>
    <dgm:cxn modelId="{035111C8-F8DB-4B32-B9CE-11500CCD2740}" type="presParOf" srcId="{D2ED9C50-4196-4D10-8D67-ADDED8733F58}" destId="{3AF17030-48A0-4759-B1E4-4678054BB970}" srcOrd="0" destOrd="0" presId="urn:microsoft.com/office/officeart/2008/layout/VerticalAccentList"/>
    <dgm:cxn modelId="{DFF712C4-9D48-447F-A3B9-FCCA10EBA480}" type="presParOf" srcId="{35278188-6A8F-476A-8A23-9C9EFF89142D}" destId="{861A4B1D-3F46-4163-8387-F272B5CF75B4}" srcOrd="4" destOrd="0" presId="urn:microsoft.com/office/officeart/2008/layout/VerticalAccentList"/>
    <dgm:cxn modelId="{A54A711E-F0F2-451E-BDE6-DEEC71307B8F}" type="presParOf" srcId="{861A4B1D-3F46-4163-8387-F272B5CF75B4}" destId="{50B250A8-9429-44F6-A049-5CCCD220F263}" srcOrd="0" destOrd="0" presId="urn:microsoft.com/office/officeart/2008/layout/VerticalAccentList"/>
    <dgm:cxn modelId="{96BD589A-C935-43DC-AC36-AE9147290FC5}" type="presParOf" srcId="{861A4B1D-3F46-4163-8387-F272B5CF75B4}" destId="{8A271DEB-95BF-482E-B942-76CEA9BDA97C}" srcOrd="1" destOrd="0" presId="urn:microsoft.com/office/officeart/2008/layout/VerticalAccentList"/>
    <dgm:cxn modelId="{6A96B00F-19CD-4B89-B395-D3C70A86777F}" type="presParOf" srcId="{861A4B1D-3F46-4163-8387-F272B5CF75B4}" destId="{329FA743-B4F4-4565-BE11-9719D9D8B4E7}" srcOrd="2" destOrd="0" presId="urn:microsoft.com/office/officeart/2008/layout/VerticalAccentList"/>
    <dgm:cxn modelId="{1AC20B21-1B56-452C-99DC-E65E0ACDD430}" type="presParOf" srcId="{861A4B1D-3F46-4163-8387-F272B5CF75B4}" destId="{C12157CC-2327-44EF-8764-1744F54ECF9E}" srcOrd="3" destOrd="0" presId="urn:microsoft.com/office/officeart/2008/layout/VerticalAccentList"/>
    <dgm:cxn modelId="{D76FD029-423A-423A-B55E-1CF28364DEAC}" type="presParOf" srcId="{861A4B1D-3F46-4163-8387-F272B5CF75B4}" destId="{6418D304-F45F-4A83-9239-C0B00EA83841}" srcOrd="4" destOrd="0" presId="urn:microsoft.com/office/officeart/2008/layout/VerticalAccentList"/>
    <dgm:cxn modelId="{45D3D5F9-53BE-4860-BA99-D85E415EA37B}" type="presParOf" srcId="{861A4B1D-3F46-4163-8387-F272B5CF75B4}" destId="{F2576334-6158-4D92-82C3-07DD03C215F9}" srcOrd="5" destOrd="0" presId="urn:microsoft.com/office/officeart/2008/layout/VerticalAccentList"/>
    <dgm:cxn modelId="{E9DEBA71-F966-4843-AAF1-278662698164}" type="presParOf" srcId="{861A4B1D-3F46-4163-8387-F272B5CF75B4}" destId="{4AAD9CCE-C0AA-4D73-819C-BE83EDDE881F}" srcOrd="6" destOrd="0" presId="urn:microsoft.com/office/officeart/2008/layout/VerticalAccentList"/>
    <dgm:cxn modelId="{74839402-E711-47D0-9656-76EB4D7F2485}" type="presParOf" srcId="{35278188-6A8F-476A-8A23-9C9EFF89142D}" destId="{56A81A66-1AB6-4C8D-AF9B-858096E7BCE3}" srcOrd="5" destOrd="0" presId="urn:microsoft.com/office/officeart/2008/layout/VerticalAccentList"/>
    <dgm:cxn modelId="{93AB42C0-3B96-4416-BB9D-CC6DED54E66D}" type="presParOf" srcId="{35278188-6A8F-476A-8A23-9C9EFF89142D}" destId="{D36BBB6C-B6DA-4B3F-BEA1-23CA56BC3CA4}" srcOrd="6" destOrd="0" presId="urn:microsoft.com/office/officeart/2008/layout/VerticalAccentList"/>
    <dgm:cxn modelId="{9D9F073F-ED2B-47F0-8E88-CD784A5D8E01}" type="presParOf" srcId="{D36BBB6C-B6DA-4B3F-BEA1-23CA56BC3CA4}" destId="{C13C7138-0139-4C14-B155-75D526B464FA}" srcOrd="0" destOrd="0" presId="urn:microsoft.com/office/officeart/2008/layout/VerticalAccentList"/>
    <dgm:cxn modelId="{BF9345C0-05DE-47BC-82B3-345EBD5F8D09}" type="presParOf" srcId="{35278188-6A8F-476A-8A23-9C9EFF89142D}" destId="{040E3105-03C5-4D43-9785-B72874C8B91C}" srcOrd="7" destOrd="0" presId="urn:microsoft.com/office/officeart/2008/layout/VerticalAccentList"/>
    <dgm:cxn modelId="{C36867D4-7B2F-4BA5-BDF8-885AF8F8567E}" type="presParOf" srcId="{040E3105-03C5-4D43-9785-B72874C8B91C}" destId="{9D17F8DA-D73A-4C38-9709-9C1B36DF6199}" srcOrd="0" destOrd="0" presId="urn:microsoft.com/office/officeart/2008/layout/VerticalAccentList"/>
    <dgm:cxn modelId="{FBCD1DE0-6E43-41EA-9B6F-778423691DCC}" type="presParOf" srcId="{040E3105-03C5-4D43-9785-B72874C8B91C}" destId="{D4B9AF2E-EED0-4A43-989E-46F0EDEE06A8}" srcOrd="1" destOrd="0" presId="urn:microsoft.com/office/officeart/2008/layout/VerticalAccentList"/>
    <dgm:cxn modelId="{971FA9D1-9253-4FD8-B9E4-C7124A1F9537}" type="presParOf" srcId="{040E3105-03C5-4D43-9785-B72874C8B91C}" destId="{331DBFAC-E7A3-43AB-8B84-E84B35109C1F}" srcOrd="2" destOrd="0" presId="urn:microsoft.com/office/officeart/2008/layout/VerticalAccentList"/>
    <dgm:cxn modelId="{604D2080-A9B1-4722-A353-90ACC0C9CCA7}" type="presParOf" srcId="{040E3105-03C5-4D43-9785-B72874C8B91C}" destId="{9C74BECE-28D9-4D89-BE76-62729955B05C}" srcOrd="3" destOrd="0" presId="urn:microsoft.com/office/officeart/2008/layout/VerticalAccentList"/>
    <dgm:cxn modelId="{DC7EF2DE-8475-42EE-9F6A-9138456D2A58}" type="presParOf" srcId="{040E3105-03C5-4D43-9785-B72874C8B91C}" destId="{8C1A8B71-D91B-4DAA-9F66-1842CFB20258}" srcOrd="4" destOrd="0" presId="urn:microsoft.com/office/officeart/2008/layout/VerticalAccentList"/>
    <dgm:cxn modelId="{D6561AC9-D72F-4521-BD7B-5B60245F8033}" type="presParOf" srcId="{040E3105-03C5-4D43-9785-B72874C8B91C}" destId="{6BE3CA1B-4085-4C59-B4C1-EB58E6E90056}" srcOrd="5" destOrd="0" presId="urn:microsoft.com/office/officeart/2008/layout/VerticalAccentList"/>
    <dgm:cxn modelId="{02C842F5-F9B4-4AF1-9C6F-7D5D812ED3F6}" type="presParOf" srcId="{040E3105-03C5-4D43-9785-B72874C8B91C}" destId="{EB1B2F34-CAAE-447C-BF94-E399236B271E}"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028056E-0BD5-4DBC-A94C-2D1DACB45561}"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ED186200-5B89-4BE6-8095-FA05E03A28B4}">
      <dgm:prSet/>
      <dgm:spPr/>
      <dgm:t>
        <a:bodyPr/>
        <a:lstStyle/>
        <a:p>
          <a:pPr rtl="0"/>
          <a:r>
            <a:rPr lang="es-AR" b="1" baseline="0" smtClean="0"/>
            <a:t>LAS TEORÍAS</a:t>
          </a:r>
          <a:endParaRPr lang="es-AR"/>
        </a:p>
      </dgm:t>
    </dgm:pt>
    <dgm:pt modelId="{D1519D6B-BB4B-4F82-A9D3-60D0FB56AB26}" type="parTrans" cxnId="{35B54EB8-45CF-422F-BEA6-C6408BDF21B2}">
      <dgm:prSet/>
      <dgm:spPr/>
      <dgm:t>
        <a:bodyPr/>
        <a:lstStyle/>
        <a:p>
          <a:endParaRPr lang="es-AR"/>
        </a:p>
      </dgm:t>
    </dgm:pt>
    <dgm:pt modelId="{A30E8215-730F-483F-BDF6-49BFAEE5EBEA}" type="sibTrans" cxnId="{35B54EB8-45CF-422F-BEA6-C6408BDF21B2}">
      <dgm:prSet/>
      <dgm:spPr/>
      <dgm:t>
        <a:bodyPr/>
        <a:lstStyle/>
        <a:p>
          <a:endParaRPr lang="es-AR"/>
        </a:p>
      </dgm:t>
    </dgm:pt>
    <dgm:pt modelId="{AF11FE4A-FCC6-4E89-8246-ECE48C913BA9}" type="pres">
      <dgm:prSet presAssocID="{E028056E-0BD5-4DBC-A94C-2D1DACB45561}" presName="linear" presStyleCnt="0">
        <dgm:presLayoutVars>
          <dgm:animLvl val="lvl"/>
          <dgm:resizeHandles val="exact"/>
        </dgm:presLayoutVars>
      </dgm:prSet>
      <dgm:spPr/>
    </dgm:pt>
    <dgm:pt modelId="{D79BD3B2-D2E8-4ED9-9498-8AECC81F8564}" type="pres">
      <dgm:prSet presAssocID="{ED186200-5B89-4BE6-8095-FA05E03A28B4}" presName="parentText" presStyleLbl="node1" presStyleIdx="0" presStyleCnt="1">
        <dgm:presLayoutVars>
          <dgm:chMax val="0"/>
          <dgm:bulletEnabled val="1"/>
        </dgm:presLayoutVars>
      </dgm:prSet>
      <dgm:spPr/>
    </dgm:pt>
  </dgm:ptLst>
  <dgm:cxnLst>
    <dgm:cxn modelId="{35B54EB8-45CF-422F-BEA6-C6408BDF21B2}" srcId="{E028056E-0BD5-4DBC-A94C-2D1DACB45561}" destId="{ED186200-5B89-4BE6-8095-FA05E03A28B4}" srcOrd="0" destOrd="0" parTransId="{D1519D6B-BB4B-4F82-A9D3-60D0FB56AB26}" sibTransId="{A30E8215-730F-483F-BDF6-49BFAEE5EBEA}"/>
    <dgm:cxn modelId="{ACE4D9A1-EAA7-4D6A-B3B6-F3BD34591B7C}" type="presOf" srcId="{E028056E-0BD5-4DBC-A94C-2D1DACB45561}" destId="{AF11FE4A-FCC6-4E89-8246-ECE48C913BA9}" srcOrd="0" destOrd="0" presId="urn:microsoft.com/office/officeart/2005/8/layout/vList2"/>
    <dgm:cxn modelId="{197A8717-0775-4E8A-89B3-29E73780171E}" type="presOf" srcId="{ED186200-5B89-4BE6-8095-FA05E03A28B4}" destId="{D79BD3B2-D2E8-4ED9-9498-8AECC81F8564}" srcOrd="0" destOrd="0" presId="urn:microsoft.com/office/officeart/2005/8/layout/vList2"/>
    <dgm:cxn modelId="{95F70F06-F351-4DD1-A15B-F0D33B176063}" type="presParOf" srcId="{AF11FE4A-FCC6-4E89-8246-ECE48C913BA9}" destId="{D79BD3B2-D2E8-4ED9-9498-8AECC81F856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E4DBA02-02CD-4C81-8786-BFD60AD3FE2F}" type="doc">
      <dgm:prSet loTypeId="urn:microsoft.com/office/officeart/2005/8/layout/hierarchy4" loCatId="relationship" qsTypeId="urn:microsoft.com/office/officeart/2005/8/quickstyle/3d1" qsCatId="3D" csTypeId="urn:microsoft.com/office/officeart/2005/8/colors/accent6_4" csCatId="accent6"/>
      <dgm:spPr/>
      <dgm:t>
        <a:bodyPr/>
        <a:lstStyle/>
        <a:p>
          <a:endParaRPr lang="es-AR"/>
        </a:p>
      </dgm:t>
    </dgm:pt>
    <dgm:pt modelId="{2787CDCC-C0E3-42E5-B3B3-7AB7E081C286}">
      <dgm:prSet custT="1"/>
      <dgm:spPr/>
      <dgm:t>
        <a:bodyPr/>
        <a:lstStyle/>
        <a:p>
          <a:pPr algn="ctr" rtl="0"/>
          <a:r>
            <a:rPr lang="es-AR" sz="2400" dirty="0" smtClean="0"/>
            <a:t>En la tradición científica, la palabra "teoría" se utiliza en dos sentidos diferentes.</a:t>
          </a:r>
          <a:endParaRPr lang="es-AR" sz="2400" dirty="0"/>
        </a:p>
      </dgm:t>
    </dgm:pt>
    <dgm:pt modelId="{A49E4CF7-38B9-4589-BFD1-C47CD796E228}" type="parTrans" cxnId="{A1CC02E4-A55A-425D-AF07-1BDEE1F47255}">
      <dgm:prSet/>
      <dgm:spPr/>
      <dgm:t>
        <a:bodyPr/>
        <a:lstStyle/>
        <a:p>
          <a:endParaRPr lang="es-AR"/>
        </a:p>
      </dgm:t>
    </dgm:pt>
    <dgm:pt modelId="{4B809E0D-438D-46DE-913F-C5467F211320}" type="sibTrans" cxnId="{A1CC02E4-A55A-425D-AF07-1BDEE1F47255}">
      <dgm:prSet/>
      <dgm:spPr/>
      <dgm:t>
        <a:bodyPr/>
        <a:lstStyle/>
        <a:p>
          <a:endParaRPr lang="es-AR"/>
        </a:p>
      </dgm:t>
    </dgm:pt>
    <dgm:pt modelId="{3F3BF94A-E013-4817-94C5-6DDEAFCB31E8}">
      <dgm:prSet custT="1"/>
      <dgm:spPr/>
      <dgm:t>
        <a:bodyPr/>
        <a:lstStyle/>
        <a:p>
          <a:pPr rtl="0"/>
          <a:r>
            <a:rPr lang="es-AR" sz="2200" b="1" i="1" dirty="0" smtClean="0"/>
            <a:t>Taxonomías:</a:t>
          </a:r>
          <a:r>
            <a:rPr lang="es-AR" sz="2400" b="1" i="1" dirty="0" smtClean="0"/>
            <a:t> </a:t>
          </a:r>
          <a:r>
            <a:rPr lang="es-AR" sz="2400" dirty="0" smtClean="0"/>
            <a:t>hace referencia al desarrollo de esquemas ordenados que definen y clasifican objetos</a:t>
          </a:r>
          <a:endParaRPr lang="es-AR" sz="2400" dirty="0"/>
        </a:p>
      </dgm:t>
    </dgm:pt>
    <dgm:pt modelId="{7FBECCF0-3B70-4210-B513-1C53CBB95D9A}" type="parTrans" cxnId="{3A269277-7837-4D19-BC4C-4B2DF14A3D32}">
      <dgm:prSet/>
      <dgm:spPr/>
      <dgm:t>
        <a:bodyPr/>
        <a:lstStyle/>
        <a:p>
          <a:endParaRPr lang="es-AR"/>
        </a:p>
      </dgm:t>
    </dgm:pt>
    <dgm:pt modelId="{66DA5989-78E8-4151-AE8C-D546D0F35052}" type="sibTrans" cxnId="{3A269277-7837-4D19-BC4C-4B2DF14A3D32}">
      <dgm:prSet/>
      <dgm:spPr/>
      <dgm:t>
        <a:bodyPr/>
        <a:lstStyle/>
        <a:p>
          <a:endParaRPr lang="es-AR"/>
        </a:p>
      </dgm:t>
    </dgm:pt>
    <dgm:pt modelId="{DB7BFDD0-BBB4-4FED-8C7B-0A6CB4DA5641}">
      <dgm:prSet custT="1"/>
      <dgm:spPr/>
      <dgm:t>
        <a:bodyPr/>
        <a:lstStyle/>
        <a:p>
          <a:pPr rtl="0"/>
          <a:r>
            <a:rPr lang="es-AR" sz="2000" b="1" dirty="0" smtClean="0"/>
            <a:t>"teoría“</a:t>
          </a:r>
          <a:r>
            <a:rPr lang="es-AR" sz="2000" dirty="0" smtClean="0"/>
            <a:t>: se refiere a un </a:t>
          </a:r>
          <a:r>
            <a:rPr lang="es-AR" sz="2000" b="1" i="1" dirty="0" smtClean="0"/>
            <a:t>conjunto de proposiciones, sistemáticamente organizadas e interrelacionadas, que pueden ser sustentadas por evidencia empírica.</a:t>
          </a:r>
          <a:endParaRPr lang="es-AR" sz="2000" dirty="0"/>
        </a:p>
      </dgm:t>
    </dgm:pt>
    <dgm:pt modelId="{FDD4C398-3C39-45C8-AFC8-EB16724D0535}" type="parTrans" cxnId="{4650B717-B6D5-404F-80C4-4F4B80D220D7}">
      <dgm:prSet/>
      <dgm:spPr/>
      <dgm:t>
        <a:bodyPr/>
        <a:lstStyle/>
        <a:p>
          <a:endParaRPr lang="es-AR"/>
        </a:p>
      </dgm:t>
    </dgm:pt>
    <dgm:pt modelId="{AB5CFF7F-88BC-42F3-879D-FB5D932589B4}" type="sibTrans" cxnId="{4650B717-B6D5-404F-80C4-4F4B80D220D7}">
      <dgm:prSet/>
      <dgm:spPr/>
      <dgm:t>
        <a:bodyPr/>
        <a:lstStyle/>
        <a:p>
          <a:endParaRPr lang="es-AR"/>
        </a:p>
      </dgm:t>
    </dgm:pt>
    <dgm:pt modelId="{E3D2D0C5-7E4B-48CB-9794-1F6909E424CB}">
      <dgm:prSet/>
      <dgm:spPr/>
      <dgm:t>
        <a:bodyPr/>
        <a:lstStyle/>
        <a:p>
          <a:pPr rtl="0"/>
          <a:r>
            <a:rPr lang="es-AR" smtClean="0"/>
            <a:t>Entonces, </a:t>
          </a:r>
          <a:r>
            <a:rPr lang="es-AR" b="1" i="1" smtClean="0"/>
            <a:t>una hipótesis no es parte del conocimiento científico, hasta que no haya sido probada, dada a conocer a la comunidad científica, y aceptada por esta.</a:t>
          </a:r>
          <a:endParaRPr lang="es-AR"/>
        </a:p>
      </dgm:t>
    </dgm:pt>
    <dgm:pt modelId="{B4BBA084-9CB1-49CE-A8A4-FBF45E272B06}" type="parTrans" cxnId="{1AA89725-6EF4-4CA2-BCC4-BDE51F9C7F4C}">
      <dgm:prSet/>
      <dgm:spPr/>
      <dgm:t>
        <a:bodyPr/>
        <a:lstStyle/>
        <a:p>
          <a:endParaRPr lang="es-AR"/>
        </a:p>
      </dgm:t>
    </dgm:pt>
    <dgm:pt modelId="{FB6F7A72-BC2B-4ADC-8262-6FFB3989AAC0}" type="sibTrans" cxnId="{1AA89725-6EF4-4CA2-BCC4-BDE51F9C7F4C}">
      <dgm:prSet/>
      <dgm:spPr/>
      <dgm:t>
        <a:bodyPr/>
        <a:lstStyle/>
        <a:p>
          <a:endParaRPr lang="es-AR"/>
        </a:p>
      </dgm:t>
    </dgm:pt>
    <dgm:pt modelId="{8633FD67-B89E-4698-9203-89A53E8801E9}" type="pres">
      <dgm:prSet presAssocID="{0E4DBA02-02CD-4C81-8786-BFD60AD3FE2F}" presName="Name0" presStyleCnt="0">
        <dgm:presLayoutVars>
          <dgm:chPref val="1"/>
          <dgm:dir/>
          <dgm:animOne val="branch"/>
          <dgm:animLvl val="lvl"/>
          <dgm:resizeHandles/>
        </dgm:presLayoutVars>
      </dgm:prSet>
      <dgm:spPr/>
    </dgm:pt>
    <dgm:pt modelId="{C82C7DD9-3CC8-4EC4-8BCF-1868D476F600}" type="pres">
      <dgm:prSet presAssocID="{2787CDCC-C0E3-42E5-B3B3-7AB7E081C286}" presName="vertOne" presStyleCnt="0"/>
      <dgm:spPr/>
    </dgm:pt>
    <dgm:pt modelId="{864863A0-BCA6-41C7-92F7-8A89D839B627}" type="pres">
      <dgm:prSet presAssocID="{2787CDCC-C0E3-42E5-B3B3-7AB7E081C286}" presName="txOne" presStyleLbl="node0" presStyleIdx="0" presStyleCnt="4">
        <dgm:presLayoutVars>
          <dgm:chPref val="3"/>
        </dgm:presLayoutVars>
      </dgm:prSet>
      <dgm:spPr/>
    </dgm:pt>
    <dgm:pt modelId="{870B917B-2C07-4527-B06A-77E98F97C58F}" type="pres">
      <dgm:prSet presAssocID="{2787CDCC-C0E3-42E5-B3B3-7AB7E081C286}" presName="horzOne" presStyleCnt="0"/>
      <dgm:spPr/>
    </dgm:pt>
    <dgm:pt modelId="{84128C38-6644-451C-B9EE-F85A30E81E28}" type="pres">
      <dgm:prSet presAssocID="{4B809E0D-438D-46DE-913F-C5467F211320}" presName="sibSpaceOne" presStyleCnt="0"/>
      <dgm:spPr/>
    </dgm:pt>
    <dgm:pt modelId="{F814BCE7-DDAA-4F5B-A6CA-E5E26BFCEEBF}" type="pres">
      <dgm:prSet presAssocID="{3F3BF94A-E013-4817-94C5-6DDEAFCB31E8}" presName="vertOne" presStyleCnt="0"/>
      <dgm:spPr/>
    </dgm:pt>
    <dgm:pt modelId="{6454D661-68B0-483C-BF8D-E12A6F5847B1}" type="pres">
      <dgm:prSet presAssocID="{3F3BF94A-E013-4817-94C5-6DDEAFCB31E8}" presName="txOne" presStyleLbl="node0" presStyleIdx="1" presStyleCnt="4">
        <dgm:presLayoutVars>
          <dgm:chPref val="3"/>
        </dgm:presLayoutVars>
      </dgm:prSet>
      <dgm:spPr/>
    </dgm:pt>
    <dgm:pt modelId="{F3884F2C-2F6F-45F3-A430-99C8D89CD524}" type="pres">
      <dgm:prSet presAssocID="{3F3BF94A-E013-4817-94C5-6DDEAFCB31E8}" presName="horzOne" presStyleCnt="0"/>
      <dgm:spPr/>
    </dgm:pt>
    <dgm:pt modelId="{DD91888F-A73E-4F86-A20A-934C0C6CB2D2}" type="pres">
      <dgm:prSet presAssocID="{66DA5989-78E8-4151-AE8C-D546D0F35052}" presName="sibSpaceOne" presStyleCnt="0"/>
      <dgm:spPr/>
    </dgm:pt>
    <dgm:pt modelId="{8DB812C2-DFA4-4E8E-8CB4-4BDCD02329FA}" type="pres">
      <dgm:prSet presAssocID="{DB7BFDD0-BBB4-4FED-8C7B-0A6CB4DA5641}" presName="vertOne" presStyleCnt="0"/>
      <dgm:spPr/>
    </dgm:pt>
    <dgm:pt modelId="{BE5E3A1D-DE42-4F19-AD42-D5B708E2C5F7}" type="pres">
      <dgm:prSet presAssocID="{DB7BFDD0-BBB4-4FED-8C7B-0A6CB4DA5641}" presName="txOne" presStyleLbl="node0" presStyleIdx="2" presStyleCnt="4">
        <dgm:presLayoutVars>
          <dgm:chPref val="3"/>
        </dgm:presLayoutVars>
      </dgm:prSet>
      <dgm:spPr/>
    </dgm:pt>
    <dgm:pt modelId="{8D49B331-A5C0-4A2D-8B5E-DEB92DDA9B4B}" type="pres">
      <dgm:prSet presAssocID="{DB7BFDD0-BBB4-4FED-8C7B-0A6CB4DA5641}" presName="horzOne" presStyleCnt="0"/>
      <dgm:spPr/>
    </dgm:pt>
    <dgm:pt modelId="{403AC9DA-C9CE-44B6-91F6-A302A506CFB8}" type="pres">
      <dgm:prSet presAssocID="{AB5CFF7F-88BC-42F3-879D-FB5D932589B4}" presName="sibSpaceOne" presStyleCnt="0"/>
      <dgm:spPr/>
    </dgm:pt>
    <dgm:pt modelId="{C61E724E-3331-46D8-861A-288ABE144387}" type="pres">
      <dgm:prSet presAssocID="{E3D2D0C5-7E4B-48CB-9794-1F6909E424CB}" presName="vertOne" presStyleCnt="0"/>
      <dgm:spPr/>
    </dgm:pt>
    <dgm:pt modelId="{1C74C9E0-B7EE-41BA-ABEA-846C5C931CF8}" type="pres">
      <dgm:prSet presAssocID="{E3D2D0C5-7E4B-48CB-9794-1F6909E424CB}" presName="txOne" presStyleLbl="node0" presStyleIdx="3" presStyleCnt="4">
        <dgm:presLayoutVars>
          <dgm:chPref val="3"/>
        </dgm:presLayoutVars>
      </dgm:prSet>
      <dgm:spPr/>
    </dgm:pt>
    <dgm:pt modelId="{FAB8A4D0-E6CF-4B7E-A8B7-FDBA5759282A}" type="pres">
      <dgm:prSet presAssocID="{E3D2D0C5-7E4B-48CB-9794-1F6909E424CB}" presName="horzOne" presStyleCnt="0"/>
      <dgm:spPr/>
    </dgm:pt>
  </dgm:ptLst>
  <dgm:cxnLst>
    <dgm:cxn modelId="{A1CC02E4-A55A-425D-AF07-1BDEE1F47255}" srcId="{0E4DBA02-02CD-4C81-8786-BFD60AD3FE2F}" destId="{2787CDCC-C0E3-42E5-B3B3-7AB7E081C286}" srcOrd="0" destOrd="0" parTransId="{A49E4CF7-38B9-4589-BFD1-C47CD796E228}" sibTransId="{4B809E0D-438D-46DE-913F-C5467F211320}"/>
    <dgm:cxn modelId="{4650B717-B6D5-404F-80C4-4F4B80D220D7}" srcId="{0E4DBA02-02CD-4C81-8786-BFD60AD3FE2F}" destId="{DB7BFDD0-BBB4-4FED-8C7B-0A6CB4DA5641}" srcOrd="2" destOrd="0" parTransId="{FDD4C398-3C39-45C8-AFC8-EB16724D0535}" sibTransId="{AB5CFF7F-88BC-42F3-879D-FB5D932589B4}"/>
    <dgm:cxn modelId="{FDD31169-BF52-4490-8262-B45220ED75AD}" type="presOf" srcId="{3F3BF94A-E013-4817-94C5-6DDEAFCB31E8}" destId="{6454D661-68B0-483C-BF8D-E12A6F5847B1}" srcOrd="0" destOrd="0" presId="urn:microsoft.com/office/officeart/2005/8/layout/hierarchy4"/>
    <dgm:cxn modelId="{3A269277-7837-4D19-BC4C-4B2DF14A3D32}" srcId="{0E4DBA02-02CD-4C81-8786-BFD60AD3FE2F}" destId="{3F3BF94A-E013-4817-94C5-6DDEAFCB31E8}" srcOrd="1" destOrd="0" parTransId="{7FBECCF0-3B70-4210-B513-1C53CBB95D9A}" sibTransId="{66DA5989-78E8-4151-AE8C-D546D0F35052}"/>
    <dgm:cxn modelId="{0CDCF2C1-09DC-4F11-B127-76455E1F6460}" type="presOf" srcId="{E3D2D0C5-7E4B-48CB-9794-1F6909E424CB}" destId="{1C74C9E0-B7EE-41BA-ABEA-846C5C931CF8}" srcOrd="0" destOrd="0" presId="urn:microsoft.com/office/officeart/2005/8/layout/hierarchy4"/>
    <dgm:cxn modelId="{29E709BC-DF01-40AB-894D-5F984BFDB37A}" type="presOf" srcId="{0E4DBA02-02CD-4C81-8786-BFD60AD3FE2F}" destId="{8633FD67-B89E-4698-9203-89A53E8801E9}" srcOrd="0" destOrd="0" presId="urn:microsoft.com/office/officeart/2005/8/layout/hierarchy4"/>
    <dgm:cxn modelId="{1AA89725-6EF4-4CA2-BCC4-BDE51F9C7F4C}" srcId="{0E4DBA02-02CD-4C81-8786-BFD60AD3FE2F}" destId="{E3D2D0C5-7E4B-48CB-9794-1F6909E424CB}" srcOrd="3" destOrd="0" parTransId="{B4BBA084-9CB1-49CE-A8A4-FBF45E272B06}" sibTransId="{FB6F7A72-BC2B-4ADC-8262-6FFB3989AAC0}"/>
    <dgm:cxn modelId="{C1A82BE5-EB71-455B-A0EC-E66D6B3213F0}" type="presOf" srcId="{2787CDCC-C0E3-42E5-B3B3-7AB7E081C286}" destId="{864863A0-BCA6-41C7-92F7-8A89D839B627}" srcOrd="0" destOrd="0" presId="urn:microsoft.com/office/officeart/2005/8/layout/hierarchy4"/>
    <dgm:cxn modelId="{56804496-D0C8-4375-A5AE-BD35F0894293}" type="presOf" srcId="{DB7BFDD0-BBB4-4FED-8C7B-0A6CB4DA5641}" destId="{BE5E3A1D-DE42-4F19-AD42-D5B708E2C5F7}" srcOrd="0" destOrd="0" presId="urn:microsoft.com/office/officeart/2005/8/layout/hierarchy4"/>
    <dgm:cxn modelId="{58A7191D-E6C4-40CE-B0B1-802BA1AFF4E3}" type="presParOf" srcId="{8633FD67-B89E-4698-9203-89A53E8801E9}" destId="{C82C7DD9-3CC8-4EC4-8BCF-1868D476F600}" srcOrd="0" destOrd="0" presId="urn:microsoft.com/office/officeart/2005/8/layout/hierarchy4"/>
    <dgm:cxn modelId="{3EC20D86-02D4-4A56-8E8F-3A6AF12178E5}" type="presParOf" srcId="{C82C7DD9-3CC8-4EC4-8BCF-1868D476F600}" destId="{864863A0-BCA6-41C7-92F7-8A89D839B627}" srcOrd="0" destOrd="0" presId="urn:microsoft.com/office/officeart/2005/8/layout/hierarchy4"/>
    <dgm:cxn modelId="{33D2620E-1E43-4C55-BE9B-547CF17BE282}" type="presParOf" srcId="{C82C7DD9-3CC8-4EC4-8BCF-1868D476F600}" destId="{870B917B-2C07-4527-B06A-77E98F97C58F}" srcOrd="1" destOrd="0" presId="urn:microsoft.com/office/officeart/2005/8/layout/hierarchy4"/>
    <dgm:cxn modelId="{54D14F43-AA51-413C-8EDE-F179EFF4F885}" type="presParOf" srcId="{8633FD67-B89E-4698-9203-89A53E8801E9}" destId="{84128C38-6644-451C-B9EE-F85A30E81E28}" srcOrd="1" destOrd="0" presId="urn:microsoft.com/office/officeart/2005/8/layout/hierarchy4"/>
    <dgm:cxn modelId="{F7A05D54-4920-4885-A1FE-C8DEAFE79BE4}" type="presParOf" srcId="{8633FD67-B89E-4698-9203-89A53E8801E9}" destId="{F814BCE7-DDAA-4F5B-A6CA-E5E26BFCEEBF}" srcOrd="2" destOrd="0" presId="urn:microsoft.com/office/officeart/2005/8/layout/hierarchy4"/>
    <dgm:cxn modelId="{AC87ABF9-2DF0-4D81-90A2-9FE5BCA8C0C8}" type="presParOf" srcId="{F814BCE7-DDAA-4F5B-A6CA-E5E26BFCEEBF}" destId="{6454D661-68B0-483C-BF8D-E12A6F5847B1}" srcOrd="0" destOrd="0" presId="urn:microsoft.com/office/officeart/2005/8/layout/hierarchy4"/>
    <dgm:cxn modelId="{768E30F5-89ED-4C7C-8A37-AAA29A0F2BAE}" type="presParOf" srcId="{F814BCE7-DDAA-4F5B-A6CA-E5E26BFCEEBF}" destId="{F3884F2C-2F6F-45F3-A430-99C8D89CD524}" srcOrd="1" destOrd="0" presId="urn:microsoft.com/office/officeart/2005/8/layout/hierarchy4"/>
    <dgm:cxn modelId="{B3411001-2EA7-4349-B992-60EB56E1A10B}" type="presParOf" srcId="{8633FD67-B89E-4698-9203-89A53E8801E9}" destId="{DD91888F-A73E-4F86-A20A-934C0C6CB2D2}" srcOrd="3" destOrd="0" presId="urn:microsoft.com/office/officeart/2005/8/layout/hierarchy4"/>
    <dgm:cxn modelId="{C7B9A6FA-61A2-4EE1-ADBF-098E005BD4B4}" type="presParOf" srcId="{8633FD67-B89E-4698-9203-89A53E8801E9}" destId="{8DB812C2-DFA4-4E8E-8CB4-4BDCD02329FA}" srcOrd="4" destOrd="0" presId="urn:microsoft.com/office/officeart/2005/8/layout/hierarchy4"/>
    <dgm:cxn modelId="{3434F06F-0403-4001-8DD6-BDA5C23BAFED}" type="presParOf" srcId="{8DB812C2-DFA4-4E8E-8CB4-4BDCD02329FA}" destId="{BE5E3A1D-DE42-4F19-AD42-D5B708E2C5F7}" srcOrd="0" destOrd="0" presId="urn:microsoft.com/office/officeart/2005/8/layout/hierarchy4"/>
    <dgm:cxn modelId="{3AE537BF-4B94-4FFB-A107-9F35C7EA4AA0}" type="presParOf" srcId="{8DB812C2-DFA4-4E8E-8CB4-4BDCD02329FA}" destId="{8D49B331-A5C0-4A2D-8B5E-DEB92DDA9B4B}" srcOrd="1" destOrd="0" presId="urn:microsoft.com/office/officeart/2005/8/layout/hierarchy4"/>
    <dgm:cxn modelId="{2E859CD4-6734-4D77-88CB-E9E105EECA0E}" type="presParOf" srcId="{8633FD67-B89E-4698-9203-89A53E8801E9}" destId="{403AC9DA-C9CE-44B6-91F6-A302A506CFB8}" srcOrd="5" destOrd="0" presId="urn:microsoft.com/office/officeart/2005/8/layout/hierarchy4"/>
    <dgm:cxn modelId="{8124C9BF-6714-4160-BF75-84CA39B01215}" type="presParOf" srcId="{8633FD67-B89E-4698-9203-89A53E8801E9}" destId="{C61E724E-3331-46D8-861A-288ABE144387}" srcOrd="6" destOrd="0" presId="urn:microsoft.com/office/officeart/2005/8/layout/hierarchy4"/>
    <dgm:cxn modelId="{B54A4091-6F08-4D8B-8FAA-B9E92B512F54}" type="presParOf" srcId="{C61E724E-3331-46D8-861A-288ABE144387}" destId="{1C74C9E0-B7EE-41BA-ABEA-846C5C931CF8}" srcOrd="0" destOrd="0" presId="urn:microsoft.com/office/officeart/2005/8/layout/hierarchy4"/>
    <dgm:cxn modelId="{40D176E2-FBE5-482F-A826-F4FB6E5C3924}" type="presParOf" srcId="{C61E724E-3331-46D8-861A-288ABE144387}" destId="{FAB8A4D0-E6CF-4B7E-A8B7-FDBA5759282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92AFB4B-2474-4F10-A5BF-FAAA006AB081}" type="doc">
      <dgm:prSet loTypeId="urn:microsoft.com/office/officeart/2005/8/layout/vList2" loCatId="list" qsTypeId="urn:microsoft.com/office/officeart/2005/8/quickstyle/3d1" qsCatId="3D" csTypeId="urn:microsoft.com/office/officeart/2005/8/colors/accent3_5" csCatId="accent3"/>
      <dgm:spPr/>
      <dgm:t>
        <a:bodyPr/>
        <a:lstStyle/>
        <a:p>
          <a:endParaRPr lang="es-AR"/>
        </a:p>
      </dgm:t>
    </dgm:pt>
    <dgm:pt modelId="{FCB43656-9ADD-4BB5-B113-746C79732508}">
      <dgm:prSet/>
      <dgm:spPr/>
      <dgm:t>
        <a:bodyPr/>
        <a:lstStyle/>
        <a:p>
          <a:pPr rtl="0"/>
          <a:r>
            <a:rPr lang="es-AR" smtClean="0"/>
            <a:t>El desarrollo de taxonomías es muy útil en los estudios que pretenden </a:t>
          </a:r>
          <a:r>
            <a:rPr lang="es-AR" b="1" i="1" smtClean="0"/>
            <a:t>describir </a:t>
          </a:r>
          <a:r>
            <a:rPr lang="es-AR" smtClean="0"/>
            <a:t>los hechos</a:t>
          </a:r>
          <a:endParaRPr lang="es-AR"/>
        </a:p>
      </dgm:t>
    </dgm:pt>
    <dgm:pt modelId="{E794AA4A-F5E2-4076-8BB4-A702B598884A}" type="parTrans" cxnId="{0C8E2606-E9D8-47F2-A540-B4D58FC0727B}">
      <dgm:prSet/>
      <dgm:spPr/>
      <dgm:t>
        <a:bodyPr/>
        <a:lstStyle/>
        <a:p>
          <a:endParaRPr lang="es-AR"/>
        </a:p>
      </dgm:t>
    </dgm:pt>
    <dgm:pt modelId="{34944FCF-1520-4BAA-B787-6881639CB8BA}" type="sibTrans" cxnId="{0C8E2606-E9D8-47F2-A540-B4D58FC0727B}">
      <dgm:prSet/>
      <dgm:spPr/>
      <dgm:t>
        <a:bodyPr/>
        <a:lstStyle/>
        <a:p>
          <a:endParaRPr lang="es-AR"/>
        </a:p>
      </dgm:t>
    </dgm:pt>
    <dgm:pt modelId="{5C8244EC-189B-4E94-9210-E66B9D6AA850}">
      <dgm:prSet/>
      <dgm:spPr/>
      <dgm:t>
        <a:bodyPr/>
        <a:lstStyle/>
        <a:p>
          <a:pPr rtl="0"/>
          <a:r>
            <a:rPr lang="es-AR" smtClean="0"/>
            <a:t>Por ejemplo, si se ha determinado que el 30% de los argentinos está bajo la línea de pobreza, solo se está describiendo la situación, pero no se dice con qué se relaciona este fenómeno (estudio correlacional), ni se explica por qué sucede (estudio explicativo).</a:t>
          </a:r>
          <a:endParaRPr lang="es-AR"/>
        </a:p>
      </dgm:t>
    </dgm:pt>
    <dgm:pt modelId="{924E68D4-1F4B-4056-9CE7-99DA2E761704}" type="parTrans" cxnId="{262E97F6-F8D4-4563-A360-2DD0604E131C}">
      <dgm:prSet/>
      <dgm:spPr/>
      <dgm:t>
        <a:bodyPr/>
        <a:lstStyle/>
        <a:p>
          <a:endParaRPr lang="es-AR"/>
        </a:p>
      </dgm:t>
    </dgm:pt>
    <dgm:pt modelId="{FE82BE6B-422B-49A9-94CC-490ED1958B0C}" type="sibTrans" cxnId="{262E97F6-F8D4-4563-A360-2DD0604E131C}">
      <dgm:prSet/>
      <dgm:spPr/>
      <dgm:t>
        <a:bodyPr/>
        <a:lstStyle/>
        <a:p>
          <a:endParaRPr lang="es-AR"/>
        </a:p>
      </dgm:t>
    </dgm:pt>
    <dgm:pt modelId="{49912501-C329-433A-9857-E277B6AF2B82}" type="pres">
      <dgm:prSet presAssocID="{492AFB4B-2474-4F10-A5BF-FAAA006AB081}" presName="linear" presStyleCnt="0">
        <dgm:presLayoutVars>
          <dgm:animLvl val="lvl"/>
          <dgm:resizeHandles val="exact"/>
        </dgm:presLayoutVars>
      </dgm:prSet>
      <dgm:spPr/>
    </dgm:pt>
    <dgm:pt modelId="{994BB09F-92E8-4E8B-B968-F867DAF56E1E}" type="pres">
      <dgm:prSet presAssocID="{FCB43656-9ADD-4BB5-B113-746C79732508}" presName="parentText" presStyleLbl="node1" presStyleIdx="0" presStyleCnt="2">
        <dgm:presLayoutVars>
          <dgm:chMax val="0"/>
          <dgm:bulletEnabled val="1"/>
        </dgm:presLayoutVars>
      </dgm:prSet>
      <dgm:spPr/>
    </dgm:pt>
    <dgm:pt modelId="{741C41E2-01A6-4925-8A53-6A0C769B6A88}" type="pres">
      <dgm:prSet presAssocID="{34944FCF-1520-4BAA-B787-6881639CB8BA}" presName="spacer" presStyleCnt="0"/>
      <dgm:spPr/>
    </dgm:pt>
    <dgm:pt modelId="{790BF6D9-C911-4B07-9D4C-CC349534927D}" type="pres">
      <dgm:prSet presAssocID="{5C8244EC-189B-4E94-9210-E66B9D6AA850}" presName="parentText" presStyleLbl="node1" presStyleIdx="1" presStyleCnt="2">
        <dgm:presLayoutVars>
          <dgm:chMax val="0"/>
          <dgm:bulletEnabled val="1"/>
        </dgm:presLayoutVars>
      </dgm:prSet>
      <dgm:spPr/>
    </dgm:pt>
  </dgm:ptLst>
  <dgm:cxnLst>
    <dgm:cxn modelId="{262E97F6-F8D4-4563-A360-2DD0604E131C}" srcId="{492AFB4B-2474-4F10-A5BF-FAAA006AB081}" destId="{5C8244EC-189B-4E94-9210-E66B9D6AA850}" srcOrd="1" destOrd="0" parTransId="{924E68D4-1F4B-4056-9CE7-99DA2E761704}" sibTransId="{FE82BE6B-422B-49A9-94CC-490ED1958B0C}"/>
    <dgm:cxn modelId="{AC4462F7-71C0-431A-98BA-87070F6B37D4}" type="presOf" srcId="{492AFB4B-2474-4F10-A5BF-FAAA006AB081}" destId="{49912501-C329-433A-9857-E277B6AF2B82}" srcOrd="0" destOrd="0" presId="urn:microsoft.com/office/officeart/2005/8/layout/vList2"/>
    <dgm:cxn modelId="{645A1366-A4B3-46C5-8450-4D9F9328470F}" type="presOf" srcId="{FCB43656-9ADD-4BB5-B113-746C79732508}" destId="{994BB09F-92E8-4E8B-B968-F867DAF56E1E}" srcOrd="0" destOrd="0" presId="urn:microsoft.com/office/officeart/2005/8/layout/vList2"/>
    <dgm:cxn modelId="{BC31D9ED-8D04-4EF3-A9C2-38B15F826148}" type="presOf" srcId="{5C8244EC-189B-4E94-9210-E66B9D6AA850}" destId="{790BF6D9-C911-4B07-9D4C-CC349534927D}" srcOrd="0" destOrd="0" presId="urn:microsoft.com/office/officeart/2005/8/layout/vList2"/>
    <dgm:cxn modelId="{0C8E2606-E9D8-47F2-A540-B4D58FC0727B}" srcId="{492AFB4B-2474-4F10-A5BF-FAAA006AB081}" destId="{FCB43656-9ADD-4BB5-B113-746C79732508}" srcOrd="0" destOrd="0" parTransId="{E794AA4A-F5E2-4076-8BB4-A702B598884A}" sibTransId="{34944FCF-1520-4BAA-B787-6881639CB8BA}"/>
    <dgm:cxn modelId="{2914C58E-4BFD-4C2C-AEFC-66D50BF1CC77}" type="presParOf" srcId="{49912501-C329-433A-9857-E277B6AF2B82}" destId="{994BB09F-92E8-4E8B-B968-F867DAF56E1E}" srcOrd="0" destOrd="0" presId="urn:microsoft.com/office/officeart/2005/8/layout/vList2"/>
    <dgm:cxn modelId="{91CDF826-8F39-4FA1-BA84-830BECE63D7F}" type="presParOf" srcId="{49912501-C329-433A-9857-E277B6AF2B82}" destId="{741C41E2-01A6-4925-8A53-6A0C769B6A88}" srcOrd="1" destOrd="0" presId="urn:microsoft.com/office/officeart/2005/8/layout/vList2"/>
    <dgm:cxn modelId="{0B2673C4-3CA4-42A4-BB3E-C46341E84145}" type="presParOf" srcId="{49912501-C329-433A-9857-E277B6AF2B82}" destId="{790BF6D9-C911-4B07-9D4C-CC349534927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1889531-4C39-4F20-9DD7-3487638FBCD8}" type="doc">
      <dgm:prSet loTypeId="urn:microsoft.com/office/officeart/2005/8/layout/vList2" loCatId="list" qsTypeId="urn:microsoft.com/office/officeart/2005/8/quickstyle/3d1" qsCatId="3D" csTypeId="urn:microsoft.com/office/officeart/2005/8/colors/colorful2" csCatId="colorful"/>
      <dgm:spPr/>
      <dgm:t>
        <a:bodyPr/>
        <a:lstStyle/>
        <a:p>
          <a:endParaRPr lang="es-AR"/>
        </a:p>
      </dgm:t>
    </dgm:pt>
    <dgm:pt modelId="{E5084F92-5F37-42EC-930E-D2BAC5F9C6EB}">
      <dgm:prSet/>
      <dgm:spPr/>
      <dgm:t>
        <a:bodyPr/>
        <a:lstStyle/>
        <a:p>
          <a:pPr rtl="0"/>
          <a:r>
            <a:rPr lang="es-AR" b="1" i="1" dirty="0" smtClean="0"/>
            <a:t>Explicar </a:t>
          </a:r>
          <a:r>
            <a:rPr lang="es-AR" dirty="0" smtClean="0"/>
            <a:t>es entonces, incluir al fenómeno estudiado en una teoría e interrelacionarlo con un conjunto de proposiciones. </a:t>
          </a:r>
          <a:endParaRPr lang="es-AR" dirty="0"/>
        </a:p>
      </dgm:t>
    </dgm:pt>
    <dgm:pt modelId="{BEF786C2-DFBD-4FEF-98A0-35BA4D2CF6F7}" type="parTrans" cxnId="{E17D5B78-47AE-4FAF-8380-FEAE7FC91A83}">
      <dgm:prSet/>
      <dgm:spPr/>
      <dgm:t>
        <a:bodyPr/>
        <a:lstStyle/>
        <a:p>
          <a:endParaRPr lang="es-AR"/>
        </a:p>
      </dgm:t>
    </dgm:pt>
    <dgm:pt modelId="{1455DC32-F969-46D6-8F19-C05521892696}" type="sibTrans" cxnId="{E17D5B78-47AE-4FAF-8380-FEAE7FC91A83}">
      <dgm:prSet/>
      <dgm:spPr/>
      <dgm:t>
        <a:bodyPr/>
        <a:lstStyle/>
        <a:p>
          <a:endParaRPr lang="es-AR"/>
        </a:p>
      </dgm:t>
    </dgm:pt>
    <dgm:pt modelId="{09A3C5FF-F0EE-4C8B-BBC1-E7C97C13BDE9}">
      <dgm:prSet/>
      <dgm:spPr/>
      <dgm:t>
        <a:bodyPr/>
        <a:lstStyle/>
        <a:p>
          <a:pPr rtl="0"/>
          <a:r>
            <a:rPr lang="es-AR" smtClean="0"/>
            <a:t>Por ejemplo, no es lo mismo afirmar que el 30 % de la población argentina se encuentra bajo la línea de pobreza, que explicar por qué, esa cantidad de gente se encuentra en esas tristes condiciones.</a:t>
          </a:r>
          <a:endParaRPr lang="es-AR"/>
        </a:p>
      </dgm:t>
    </dgm:pt>
    <dgm:pt modelId="{7B7C9BF0-1FC0-4AE0-A173-3EBE4F423054}" type="parTrans" cxnId="{38A25F0B-5180-4F96-BAB2-511DDF65ECBC}">
      <dgm:prSet/>
      <dgm:spPr/>
      <dgm:t>
        <a:bodyPr/>
        <a:lstStyle/>
        <a:p>
          <a:endParaRPr lang="es-AR"/>
        </a:p>
      </dgm:t>
    </dgm:pt>
    <dgm:pt modelId="{8E1A668F-F8F3-4C91-BD75-03D1B548AFD7}" type="sibTrans" cxnId="{38A25F0B-5180-4F96-BAB2-511DDF65ECBC}">
      <dgm:prSet/>
      <dgm:spPr/>
      <dgm:t>
        <a:bodyPr/>
        <a:lstStyle/>
        <a:p>
          <a:endParaRPr lang="es-AR"/>
        </a:p>
      </dgm:t>
    </dgm:pt>
    <dgm:pt modelId="{66B54BFF-77E1-4138-BE7A-C3A2E89FB96A}" type="pres">
      <dgm:prSet presAssocID="{F1889531-4C39-4F20-9DD7-3487638FBCD8}" presName="linear" presStyleCnt="0">
        <dgm:presLayoutVars>
          <dgm:animLvl val="lvl"/>
          <dgm:resizeHandles val="exact"/>
        </dgm:presLayoutVars>
      </dgm:prSet>
      <dgm:spPr/>
    </dgm:pt>
    <dgm:pt modelId="{10444CE7-CF79-4193-A3BC-6B0DA096B947}" type="pres">
      <dgm:prSet presAssocID="{E5084F92-5F37-42EC-930E-D2BAC5F9C6EB}" presName="parentText" presStyleLbl="node1" presStyleIdx="0" presStyleCnt="2">
        <dgm:presLayoutVars>
          <dgm:chMax val="0"/>
          <dgm:bulletEnabled val="1"/>
        </dgm:presLayoutVars>
      </dgm:prSet>
      <dgm:spPr/>
    </dgm:pt>
    <dgm:pt modelId="{5C8BF532-8507-4260-B8FF-C877238530DF}" type="pres">
      <dgm:prSet presAssocID="{1455DC32-F969-46D6-8F19-C05521892696}" presName="spacer" presStyleCnt="0"/>
      <dgm:spPr/>
    </dgm:pt>
    <dgm:pt modelId="{BF174523-61FE-493D-8D52-8E6C28E5ADB5}" type="pres">
      <dgm:prSet presAssocID="{09A3C5FF-F0EE-4C8B-BBC1-E7C97C13BDE9}" presName="parentText" presStyleLbl="node1" presStyleIdx="1" presStyleCnt="2">
        <dgm:presLayoutVars>
          <dgm:chMax val="0"/>
          <dgm:bulletEnabled val="1"/>
        </dgm:presLayoutVars>
      </dgm:prSet>
      <dgm:spPr/>
    </dgm:pt>
  </dgm:ptLst>
  <dgm:cxnLst>
    <dgm:cxn modelId="{E17D5B78-47AE-4FAF-8380-FEAE7FC91A83}" srcId="{F1889531-4C39-4F20-9DD7-3487638FBCD8}" destId="{E5084F92-5F37-42EC-930E-D2BAC5F9C6EB}" srcOrd="0" destOrd="0" parTransId="{BEF786C2-DFBD-4FEF-98A0-35BA4D2CF6F7}" sibTransId="{1455DC32-F969-46D6-8F19-C05521892696}"/>
    <dgm:cxn modelId="{38A25F0B-5180-4F96-BAB2-511DDF65ECBC}" srcId="{F1889531-4C39-4F20-9DD7-3487638FBCD8}" destId="{09A3C5FF-F0EE-4C8B-BBC1-E7C97C13BDE9}" srcOrd="1" destOrd="0" parTransId="{7B7C9BF0-1FC0-4AE0-A173-3EBE4F423054}" sibTransId="{8E1A668F-F8F3-4C91-BD75-03D1B548AFD7}"/>
    <dgm:cxn modelId="{F2953C7E-7A3E-4CA2-B983-E9C52C336CD2}" type="presOf" srcId="{09A3C5FF-F0EE-4C8B-BBC1-E7C97C13BDE9}" destId="{BF174523-61FE-493D-8D52-8E6C28E5ADB5}" srcOrd="0" destOrd="0" presId="urn:microsoft.com/office/officeart/2005/8/layout/vList2"/>
    <dgm:cxn modelId="{5CAABBE2-4769-49E2-BB22-48AAACDCA49E}" type="presOf" srcId="{E5084F92-5F37-42EC-930E-D2BAC5F9C6EB}" destId="{10444CE7-CF79-4193-A3BC-6B0DA096B947}" srcOrd="0" destOrd="0" presId="urn:microsoft.com/office/officeart/2005/8/layout/vList2"/>
    <dgm:cxn modelId="{1E903214-8B14-4345-9760-E7C42B84FD95}" type="presOf" srcId="{F1889531-4C39-4F20-9DD7-3487638FBCD8}" destId="{66B54BFF-77E1-4138-BE7A-C3A2E89FB96A}" srcOrd="0" destOrd="0" presId="urn:microsoft.com/office/officeart/2005/8/layout/vList2"/>
    <dgm:cxn modelId="{D1BAB98F-723D-4DF6-9172-6C50DD3E4D22}" type="presParOf" srcId="{66B54BFF-77E1-4138-BE7A-C3A2E89FB96A}" destId="{10444CE7-CF79-4193-A3BC-6B0DA096B947}" srcOrd="0" destOrd="0" presId="urn:microsoft.com/office/officeart/2005/8/layout/vList2"/>
    <dgm:cxn modelId="{F6474C29-5A83-43D8-905E-1E6A4EFD20CA}" type="presParOf" srcId="{66B54BFF-77E1-4138-BE7A-C3A2E89FB96A}" destId="{5C8BF532-8507-4260-B8FF-C877238530DF}" srcOrd="1" destOrd="0" presId="urn:microsoft.com/office/officeart/2005/8/layout/vList2"/>
    <dgm:cxn modelId="{08D11307-A15A-4AE9-83DC-F4C3989EE3C9}" type="presParOf" srcId="{66B54BFF-77E1-4138-BE7A-C3A2E89FB96A}" destId="{BF174523-61FE-493D-8D52-8E6C28E5ADB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60FC75E-6D28-47C0-BD7A-3841707C4A34}" type="doc">
      <dgm:prSet loTypeId="urn:microsoft.com/office/officeart/2005/8/layout/vList2" loCatId="list" qsTypeId="urn:microsoft.com/office/officeart/2005/8/quickstyle/3d1" qsCatId="3D" csTypeId="urn:microsoft.com/office/officeart/2005/8/colors/colorful3" csCatId="colorful"/>
      <dgm:spPr/>
      <dgm:t>
        <a:bodyPr/>
        <a:lstStyle/>
        <a:p>
          <a:endParaRPr lang="es-AR"/>
        </a:p>
      </dgm:t>
    </dgm:pt>
    <dgm:pt modelId="{1D2A1379-AC69-495D-8E85-6AE70C07DEC7}">
      <dgm:prSet/>
      <dgm:spPr/>
      <dgm:t>
        <a:bodyPr/>
        <a:lstStyle/>
        <a:p>
          <a:pPr rtl="0"/>
          <a:r>
            <a:rPr lang="es-AR" i="1" smtClean="0"/>
            <a:t>La función más importante de una teoría es </a:t>
          </a:r>
          <a:r>
            <a:rPr lang="es-AR" b="1" i="1" smtClean="0"/>
            <a:t>explicar</a:t>
          </a:r>
          <a:r>
            <a:rPr lang="es-AR" i="1" smtClean="0"/>
            <a:t>: decir por qué, cómo y cuándo ocurre un fenómeno.</a:t>
          </a:r>
          <a:endParaRPr lang="es-AR"/>
        </a:p>
      </dgm:t>
    </dgm:pt>
    <dgm:pt modelId="{9FCD2FCB-D416-48B2-8BAC-8C114F325FA9}" type="parTrans" cxnId="{F6D02ECB-0D3A-412C-A662-8D23BBE76643}">
      <dgm:prSet/>
      <dgm:spPr/>
      <dgm:t>
        <a:bodyPr/>
        <a:lstStyle/>
        <a:p>
          <a:endParaRPr lang="es-AR"/>
        </a:p>
      </dgm:t>
    </dgm:pt>
    <dgm:pt modelId="{A094E927-F515-419C-934A-F55C60CD999E}" type="sibTrans" cxnId="{F6D02ECB-0D3A-412C-A662-8D23BBE76643}">
      <dgm:prSet/>
      <dgm:spPr/>
      <dgm:t>
        <a:bodyPr/>
        <a:lstStyle/>
        <a:p>
          <a:endParaRPr lang="es-AR"/>
        </a:p>
      </dgm:t>
    </dgm:pt>
    <dgm:pt modelId="{5D463DBA-C6DD-4A53-959D-DB1CBA2CC9E1}">
      <dgm:prSet/>
      <dgm:spPr/>
      <dgm:t>
        <a:bodyPr/>
        <a:lstStyle/>
        <a:p>
          <a:pPr rtl="0"/>
          <a:r>
            <a:rPr lang="es-AR" smtClean="0"/>
            <a:t>Una segunda función consiste en </a:t>
          </a:r>
          <a:r>
            <a:rPr lang="es-AR" b="1" i="1" smtClean="0"/>
            <a:t>sistematizar o dar orden al conocimiento </a:t>
          </a:r>
          <a:r>
            <a:rPr lang="es-AR" smtClean="0"/>
            <a:t>sobre un fenómeno o una realidad</a:t>
          </a:r>
          <a:endParaRPr lang="es-AR"/>
        </a:p>
      </dgm:t>
    </dgm:pt>
    <dgm:pt modelId="{EDDB4547-DE45-4CA8-9904-7F4438538300}" type="parTrans" cxnId="{E09770C9-310B-439E-8727-AD20C5780E6C}">
      <dgm:prSet/>
      <dgm:spPr/>
      <dgm:t>
        <a:bodyPr/>
        <a:lstStyle/>
        <a:p>
          <a:endParaRPr lang="es-AR"/>
        </a:p>
      </dgm:t>
    </dgm:pt>
    <dgm:pt modelId="{469BC0E5-EF0E-4246-BAD0-0B50385207FD}" type="sibTrans" cxnId="{E09770C9-310B-439E-8727-AD20C5780E6C}">
      <dgm:prSet/>
      <dgm:spPr/>
      <dgm:t>
        <a:bodyPr/>
        <a:lstStyle/>
        <a:p>
          <a:endParaRPr lang="es-AR"/>
        </a:p>
      </dgm:t>
    </dgm:pt>
    <dgm:pt modelId="{0F38EA2C-AB0F-4357-8E23-E9F892B41FBD}">
      <dgm:prSet/>
      <dgm:spPr/>
      <dgm:t>
        <a:bodyPr/>
        <a:lstStyle/>
        <a:p>
          <a:pPr rtl="0"/>
          <a:r>
            <a:rPr lang="es-AR" smtClean="0"/>
            <a:t>Otra función, muy asociada con la de explicar, es la de </a:t>
          </a:r>
          <a:r>
            <a:rPr lang="es-AR" b="1" i="1" smtClean="0"/>
            <a:t>predicción</a:t>
          </a:r>
          <a:r>
            <a:rPr lang="es-AR" i="1" smtClean="0"/>
            <a:t>. </a:t>
          </a:r>
          <a:r>
            <a:rPr lang="es-AR" smtClean="0"/>
            <a:t>Es decir, hacer inferencias a futuro sobre cómo se va a manifestar u ocurrir un fenómeno dadas ciertas condiciones</a:t>
          </a:r>
          <a:endParaRPr lang="es-AR"/>
        </a:p>
      </dgm:t>
    </dgm:pt>
    <dgm:pt modelId="{164ADB78-C2F1-454E-93A6-081A2031CC85}" type="parTrans" cxnId="{FA850C04-6993-4DBD-B324-8D064749E9E6}">
      <dgm:prSet/>
      <dgm:spPr/>
      <dgm:t>
        <a:bodyPr/>
        <a:lstStyle/>
        <a:p>
          <a:endParaRPr lang="es-AR"/>
        </a:p>
      </dgm:t>
    </dgm:pt>
    <dgm:pt modelId="{239F7530-52AD-490D-8B56-C7B4E0797669}" type="sibTrans" cxnId="{FA850C04-6993-4DBD-B324-8D064749E9E6}">
      <dgm:prSet/>
      <dgm:spPr/>
      <dgm:t>
        <a:bodyPr/>
        <a:lstStyle/>
        <a:p>
          <a:endParaRPr lang="es-AR"/>
        </a:p>
      </dgm:t>
    </dgm:pt>
    <dgm:pt modelId="{1795EB5C-B911-4CE4-B61A-5E9498E828CD}" type="pres">
      <dgm:prSet presAssocID="{160FC75E-6D28-47C0-BD7A-3841707C4A34}" presName="linear" presStyleCnt="0">
        <dgm:presLayoutVars>
          <dgm:animLvl val="lvl"/>
          <dgm:resizeHandles val="exact"/>
        </dgm:presLayoutVars>
      </dgm:prSet>
      <dgm:spPr/>
    </dgm:pt>
    <dgm:pt modelId="{A866CF52-3D59-4B6B-92A8-BC3C023AC512}" type="pres">
      <dgm:prSet presAssocID="{1D2A1379-AC69-495D-8E85-6AE70C07DEC7}" presName="parentText" presStyleLbl="node1" presStyleIdx="0" presStyleCnt="3">
        <dgm:presLayoutVars>
          <dgm:chMax val="0"/>
          <dgm:bulletEnabled val="1"/>
        </dgm:presLayoutVars>
      </dgm:prSet>
      <dgm:spPr/>
    </dgm:pt>
    <dgm:pt modelId="{642391D4-4480-4C07-978A-54A313E5A626}" type="pres">
      <dgm:prSet presAssocID="{A094E927-F515-419C-934A-F55C60CD999E}" presName="spacer" presStyleCnt="0"/>
      <dgm:spPr/>
    </dgm:pt>
    <dgm:pt modelId="{D471711C-BFE5-46C6-B090-5F0BA787EA6E}" type="pres">
      <dgm:prSet presAssocID="{5D463DBA-C6DD-4A53-959D-DB1CBA2CC9E1}" presName="parentText" presStyleLbl="node1" presStyleIdx="1" presStyleCnt="3">
        <dgm:presLayoutVars>
          <dgm:chMax val="0"/>
          <dgm:bulletEnabled val="1"/>
        </dgm:presLayoutVars>
      </dgm:prSet>
      <dgm:spPr/>
    </dgm:pt>
    <dgm:pt modelId="{3A1059DB-E880-4FF3-8A55-AC551C471826}" type="pres">
      <dgm:prSet presAssocID="{469BC0E5-EF0E-4246-BAD0-0B50385207FD}" presName="spacer" presStyleCnt="0"/>
      <dgm:spPr/>
    </dgm:pt>
    <dgm:pt modelId="{B6B9D180-9976-49E8-A196-7EC74FF8128C}" type="pres">
      <dgm:prSet presAssocID="{0F38EA2C-AB0F-4357-8E23-E9F892B41FBD}" presName="parentText" presStyleLbl="node1" presStyleIdx="2" presStyleCnt="3">
        <dgm:presLayoutVars>
          <dgm:chMax val="0"/>
          <dgm:bulletEnabled val="1"/>
        </dgm:presLayoutVars>
      </dgm:prSet>
      <dgm:spPr/>
    </dgm:pt>
  </dgm:ptLst>
  <dgm:cxnLst>
    <dgm:cxn modelId="{F6D02ECB-0D3A-412C-A662-8D23BBE76643}" srcId="{160FC75E-6D28-47C0-BD7A-3841707C4A34}" destId="{1D2A1379-AC69-495D-8E85-6AE70C07DEC7}" srcOrd="0" destOrd="0" parTransId="{9FCD2FCB-D416-48B2-8BAC-8C114F325FA9}" sibTransId="{A094E927-F515-419C-934A-F55C60CD999E}"/>
    <dgm:cxn modelId="{FA850C04-6993-4DBD-B324-8D064749E9E6}" srcId="{160FC75E-6D28-47C0-BD7A-3841707C4A34}" destId="{0F38EA2C-AB0F-4357-8E23-E9F892B41FBD}" srcOrd="2" destOrd="0" parTransId="{164ADB78-C2F1-454E-93A6-081A2031CC85}" sibTransId="{239F7530-52AD-490D-8B56-C7B4E0797669}"/>
    <dgm:cxn modelId="{031B490E-33CB-4587-9227-78B4243158B7}" type="presOf" srcId="{1D2A1379-AC69-495D-8E85-6AE70C07DEC7}" destId="{A866CF52-3D59-4B6B-92A8-BC3C023AC512}" srcOrd="0" destOrd="0" presId="urn:microsoft.com/office/officeart/2005/8/layout/vList2"/>
    <dgm:cxn modelId="{205E405D-8DAF-4D13-A7BC-961C0ACD5169}" type="presOf" srcId="{5D463DBA-C6DD-4A53-959D-DB1CBA2CC9E1}" destId="{D471711C-BFE5-46C6-B090-5F0BA787EA6E}" srcOrd="0" destOrd="0" presId="urn:microsoft.com/office/officeart/2005/8/layout/vList2"/>
    <dgm:cxn modelId="{E09770C9-310B-439E-8727-AD20C5780E6C}" srcId="{160FC75E-6D28-47C0-BD7A-3841707C4A34}" destId="{5D463DBA-C6DD-4A53-959D-DB1CBA2CC9E1}" srcOrd="1" destOrd="0" parTransId="{EDDB4547-DE45-4CA8-9904-7F4438538300}" sibTransId="{469BC0E5-EF0E-4246-BAD0-0B50385207FD}"/>
    <dgm:cxn modelId="{9EFFC790-DE9C-43AF-BD25-9BBF364AC39E}" type="presOf" srcId="{160FC75E-6D28-47C0-BD7A-3841707C4A34}" destId="{1795EB5C-B911-4CE4-B61A-5E9498E828CD}" srcOrd="0" destOrd="0" presId="urn:microsoft.com/office/officeart/2005/8/layout/vList2"/>
    <dgm:cxn modelId="{5DF02FE0-A90D-4072-A83B-8DE0CA464D85}" type="presOf" srcId="{0F38EA2C-AB0F-4357-8E23-E9F892B41FBD}" destId="{B6B9D180-9976-49E8-A196-7EC74FF8128C}" srcOrd="0" destOrd="0" presId="urn:microsoft.com/office/officeart/2005/8/layout/vList2"/>
    <dgm:cxn modelId="{66512E1F-55A5-4B91-9486-7EE7CC61E955}" type="presParOf" srcId="{1795EB5C-B911-4CE4-B61A-5E9498E828CD}" destId="{A866CF52-3D59-4B6B-92A8-BC3C023AC512}" srcOrd="0" destOrd="0" presId="urn:microsoft.com/office/officeart/2005/8/layout/vList2"/>
    <dgm:cxn modelId="{2BE78D60-D59E-468B-B121-26623943AB7F}" type="presParOf" srcId="{1795EB5C-B911-4CE4-B61A-5E9498E828CD}" destId="{642391D4-4480-4C07-978A-54A313E5A626}" srcOrd="1" destOrd="0" presId="urn:microsoft.com/office/officeart/2005/8/layout/vList2"/>
    <dgm:cxn modelId="{0B4F700F-14F0-483C-885B-56431BBE0E2B}" type="presParOf" srcId="{1795EB5C-B911-4CE4-B61A-5E9498E828CD}" destId="{D471711C-BFE5-46C6-B090-5F0BA787EA6E}" srcOrd="2" destOrd="0" presId="urn:microsoft.com/office/officeart/2005/8/layout/vList2"/>
    <dgm:cxn modelId="{32755D3B-57B7-48D4-A510-F2C9640FB7B9}" type="presParOf" srcId="{1795EB5C-B911-4CE4-B61A-5E9498E828CD}" destId="{3A1059DB-E880-4FF3-8A55-AC551C471826}" srcOrd="3" destOrd="0" presId="urn:microsoft.com/office/officeart/2005/8/layout/vList2"/>
    <dgm:cxn modelId="{E0D9E899-0932-41F8-9E63-B589B784D241}" type="presParOf" srcId="{1795EB5C-B911-4CE4-B61A-5E9498E828CD}" destId="{B6B9D180-9976-49E8-A196-7EC74FF8128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2434C77-C879-4121-AF15-D9976B2A2496}"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9B9264D3-3377-4A1D-B1EA-40EE71534F99}">
      <dgm:prSet/>
      <dgm:spPr/>
      <dgm:t>
        <a:bodyPr/>
        <a:lstStyle/>
        <a:p>
          <a:pPr rtl="0"/>
          <a:r>
            <a:rPr lang="es-AR" b="1" baseline="0" smtClean="0"/>
            <a:t>LA POBLACIÓN, LA MUESTRA Y LA UNIDAD DE ANÁLISIS</a:t>
          </a:r>
          <a:endParaRPr lang="es-AR"/>
        </a:p>
      </dgm:t>
    </dgm:pt>
    <dgm:pt modelId="{5E474C42-3029-40E8-B07D-AB980022AF6B}" type="parTrans" cxnId="{DDB54D9A-96EA-48FB-819D-480916222622}">
      <dgm:prSet/>
      <dgm:spPr/>
      <dgm:t>
        <a:bodyPr/>
        <a:lstStyle/>
        <a:p>
          <a:endParaRPr lang="es-AR"/>
        </a:p>
      </dgm:t>
    </dgm:pt>
    <dgm:pt modelId="{7257A389-1F50-4B8E-8CBA-AD582E291FA4}" type="sibTrans" cxnId="{DDB54D9A-96EA-48FB-819D-480916222622}">
      <dgm:prSet/>
      <dgm:spPr/>
      <dgm:t>
        <a:bodyPr/>
        <a:lstStyle/>
        <a:p>
          <a:endParaRPr lang="es-AR"/>
        </a:p>
      </dgm:t>
    </dgm:pt>
    <dgm:pt modelId="{D8F850F3-AAB0-48CD-97B4-7E29DC015379}" type="pres">
      <dgm:prSet presAssocID="{82434C77-C879-4121-AF15-D9976B2A2496}" presName="linear" presStyleCnt="0">
        <dgm:presLayoutVars>
          <dgm:animLvl val="lvl"/>
          <dgm:resizeHandles val="exact"/>
        </dgm:presLayoutVars>
      </dgm:prSet>
      <dgm:spPr/>
    </dgm:pt>
    <dgm:pt modelId="{2B0C88E9-4EA7-4EC4-90AE-449E49C6E186}" type="pres">
      <dgm:prSet presAssocID="{9B9264D3-3377-4A1D-B1EA-40EE71534F99}" presName="parentText" presStyleLbl="node1" presStyleIdx="0" presStyleCnt="1">
        <dgm:presLayoutVars>
          <dgm:chMax val="0"/>
          <dgm:bulletEnabled val="1"/>
        </dgm:presLayoutVars>
      </dgm:prSet>
      <dgm:spPr/>
    </dgm:pt>
  </dgm:ptLst>
  <dgm:cxnLst>
    <dgm:cxn modelId="{7B1A9BD5-CBAF-4AB7-9FC2-3861C933EA91}" type="presOf" srcId="{82434C77-C879-4121-AF15-D9976B2A2496}" destId="{D8F850F3-AAB0-48CD-97B4-7E29DC015379}" srcOrd="0" destOrd="0" presId="urn:microsoft.com/office/officeart/2005/8/layout/vList2"/>
    <dgm:cxn modelId="{DDB54D9A-96EA-48FB-819D-480916222622}" srcId="{82434C77-C879-4121-AF15-D9976B2A2496}" destId="{9B9264D3-3377-4A1D-B1EA-40EE71534F99}" srcOrd="0" destOrd="0" parTransId="{5E474C42-3029-40E8-B07D-AB980022AF6B}" sibTransId="{7257A389-1F50-4B8E-8CBA-AD582E291FA4}"/>
    <dgm:cxn modelId="{516914AC-A874-400C-977B-A258BDFA33B9}" type="presOf" srcId="{9B9264D3-3377-4A1D-B1EA-40EE71534F99}" destId="{2B0C88E9-4EA7-4EC4-90AE-449E49C6E186}" srcOrd="0" destOrd="0" presId="urn:microsoft.com/office/officeart/2005/8/layout/vList2"/>
    <dgm:cxn modelId="{CB76C056-388C-4A04-A7F7-057FF01E3FFE}" type="presParOf" srcId="{D8F850F3-AAB0-48CD-97B4-7E29DC015379}" destId="{2B0C88E9-4EA7-4EC4-90AE-449E49C6E1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E29F673-213F-4935-B396-7005B2FB3561}" type="doc">
      <dgm:prSet loTypeId="urn:microsoft.com/office/officeart/2005/8/layout/vList3" loCatId="list" qsTypeId="urn:microsoft.com/office/officeart/2005/8/quickstyle/3d1" qsCatId="3D" csTypeId="urn:microsoft.com/office/officeart/2005/8/colors/colorful3" csCatId="colorful"/>
      <dgm:spPr/>
      <dgm:t>
        <a:bodyPr/>
        <a:lstStyle/>
        <a:p>
          <a:endParaRPr lang="es-AR"/>
        </a:p>
      </dgm:t>
    </dgm:pt>
    <dgm:pt modelId="{17E4F915-FF66-4A63-9476-83594406234D}">
      <dgm:prSet/>
      <dgm:spPr/>
      <dgm:t>
        <a:bodyPr/>
        <a:lstStyle/>
        <a:p>
          <a:pPr rtl="0"/>
          <a:r>
            <a:rPr lang="es-AR" smtClean="0"/>
            <a:t>Cuando se desarrolla un trabajo de investigación, se debe especificar con claridad en qué contexto y a quienes o a qué se investigó en este trabajo</a:t>
          </a:r>
          <a:endParaRPr lang="es-AR"/>
        </a:p>
      </dgm:t>
    </dgm:pt>
    <dgm:pt modelId="{1A34475A-A134-4612-9851-BD3089363265}" type="parTrans" cxnId="{A66AC83C-D36D-40B2-A883-46292986A024}">
      <dgm:prSet/>
      <dgm:spPr/>
      <dgm:t>
        <a:bodyPr/>
        <a:lstStyle/>
        <a:p>
          <a:endParaRPr lang="es-AR"/>
        </a:p>
      </dgm:t>
    </dgm:pt>
    <dgm:pt modelId="{FD76E14F-E875-4FE8-9931-0D0480EA3EBE}" type="sibTrans" cxnId="{A66AC83C-D36D-40B2-A883-46292986A024}">
      <dgm:prSet/>
      <dgm:spPr/>
      <dgm:t>
        <a:bodyPr/>
        <a:lstStyle/>
        <a:p>
          <a:endParaRPr lang="es-AR"/>
        </a:p>
      </dgm:t>
    </dgm:pt>
    <dgm:pt modelId="{2E9674B8-7DC3-4349-84FA-49753BBE68D7}">
      <dgm:prSet/>
      <dgm:spPr/>
      <dgm:t>
        <a:bodyPr/>
        <a:lstStyle/>
        <a:p>
          <a:pPr rtl="0"/>
          <a:r>
            <a:rPr lang="es-AR" smtClean="0"/>
            <a:t>A esto se lo llama </a:t>
          </a:r>
          <a:r>
            <a:rPr lang="es-AR" b="1" smtClean="0"/>
            <a:t>definir el contexto </a:t>
          </a:r>
          <a:r>
            <a:rPr lang="es-AR" smtClean="0"/>
            <a:t>de la investigación</a:t>
          </a:r>
          <a:endParaRPr lang="es-AR"/>
        </a:p>
      </dgm:t>
    </dgm:pt>
    <dgm:pt modelId="{F4B7EF26-611B-44E0-A3F7-32F523B3C87E}" type="parTrans" cxnId="{23E36F24-43C9-4B83-8824-C5272FA0BA4C}">
      <dgm:prSet/>
      <dgm:spPr/>
      <dgm:t>
        <a:bodyPr/>
        <a:lstStyle/>
        <a:p>
          <a:endParaRPr lang="es-AR"/>
        </a:p>
      </dgm:t>
    </dgm:pt>
    <dgm:pt modelId="{62D16E5E-A3F9-405E-8038-83B8B223903A}" type="sibTrans" cxnId="{23E36F24-43C9-4B83-8824-C5272FA0BA4C}">
      <dgm:prSet/>
      <dgm:spPr/>
      <dgm:t>
        <a:bodyPr/>
        <a:lstStyle/>
        <a:p>
          <a:endParaRPr lang="es-AR"/>
        </a:p>
      </dgm:t>
    </dgm:pt>
    <dgm:pt modelId="{68B350B2-C3F7-4E6D-B5D5-0E59069587A5}" type="pres">
      <dgm:prSet presAssocID="{5E29F673-213F-4935-B396-7005B2FB3561}" presName="linearFlow" presStyleCnt="0">
        <dgm:presLayoutVars>
          <dgm:dir/>
          <dgm:resizeHandles val="exact"/>
        </dgm:presLayoutVars>
      </dgm:prSet>
      <dgm:spPr/>
    </dgm:pt>
    <dgm:pt modelId="{211F2646-0648-46B1-A745-E990FB2F8D3C}" type="pres">
      <dgm:prSet presAssocID="{17E4F915-FF66-4A63-9476-83594406234D}" presName="composite" presStyleCnt="0"/>
      <dgm:spPr/>
    </dgm:pt>
    <dgm:pt modelId="{AD29D970-658E-4A21-8902-E41C42F3B3BB}" type="pres">
      <dgm:prSet presAssocID="{17E4F915-FF66-4A63-9476-83594406234D}" presName="imgShp" presStyleLbl="fgImgPlace1" presStyleIdx="0" presStyleCnt="2"/>
      <dgm:spPr/>
    </dgm:pt>
    <dgm:pt modelId="{B9D729C7-BB2C-4099-807E-22068D333A29}" type="pres">
      <dgm:prSet presAssocID="{17E4F915-FF66-4A63-9476-83594406234D}" presName="txShp" presStyleLbl="node1" presStyleIdx="0" presStyleCnt="2">
        <dgm:presLayoutVars>
          <dgm:bulletEnabled val="1"/>
        </dgm:presLayoutVars>
      </dgm:prSet>
      <dgm:spPr/>
    </dgm:pt>
    <dgm:pt modelId="{BBD69A5C-1EE4-488B-9DFC-78F10EE9C82D}" type="pres">
      <dgm:prSet presAssocID="{FD76E14F-E875-4FE8-9931-0D0480EA3EBE}" presName="spacing" presStyleCnt="0"/>
      <dgm:spPr/>
    </dgm:pt>
    <dgm:pt modelId="{C0751453-0310-4A11-A7F0-615357D31A66}" type="pres">
      <dgm:prSet presAssocID="{2E9674B8-7DC3-4349-84FA-49753BBE68D7}" presName="composite" presStyleCnt="0"/>
      <dgm:spPr/>
    </dgm:pt>
    <dgm:pt modelId="{48928F91-631A-4074-8F93-5A4DD74D4965}" type="pres">
      <dgm:prSet presAssocID="{2E9674B8-7DC3-4349-84FA-49753BBE68D7}" presName="imgShp" presStyleLbl="fgImgPlace1" presStyleIdx="1" presStyleCnt="2"/>
      <dgm:spPr/>
    </dgm:pt>
    <dgm:pt modelId="{FB143071-1D78-4679-8DE0-9A75BF0E0DCE}" type="pres">
      <dgm:prSet presAssocID="{2E9674B8-7DC3-4349-84FA-49753BBE68D7}" presName="txShp" presStyleLbl="node1" presStyleIdx="1" presStyleCnt="2">
        <dgm:presLayoutVars>
          <dgm:bulletEnabled val="1"/>
        </dgm:presLayoutVars>
      </dgm:prSet>
      <dgm:spPr/>
    </dgm:pt>
  </dgm:ptLst>
  <dgm:cxnLst>
    <dgm:cxn modelId="{BBCCBF60-5F6C-4091-A32C-1E859096BAEC}" type="presOf" srcId="{17E4F915-FF66-4A63-9476-83594406234D}" destId="{B9D729C7-BB2C-4099-807E-22068D333A29}" srcOrd="0" destOrd="0" presId="urn:microsoft.com/office/officeart/2005/8/layout/vList3"/>
    <dgm:cxn modelId="{A66AC83C-D36D-40B2-A883-46292986A024}" srcId="{5E29F673-213F-4935-B396-7005B2FB3561}" destId="{17E4F915-FF66-4A63-9476-83594406234D}" srcOrd="0" destOrd="0" parTransId="{1A34475A-A134-4612-9851-BD3089363265}" sibTransId="{FD76E14F-E875-4FE8-9931-0D0480EA3EBE}"/>
    <dgm:cxn modelId="{64A436A8-4C17-4F51-ADFD-D34940F81526}" type="presOf" srcId="{5E29F673-213F-4935-B396-7005B2FB3561}" destId="{68B350B2-C3F7-4E6D-B5D5-0E59069587A5}" srcOrd="0" destOrd="0" presId="urn:microsoft.com/office/officeart/2005/8/layout/vList3"/>
    <dgm:cxn modelId="{23E36F24-43C9-4B83-8824-C5272FA0BA4C}" srcId="{5E29F673-213F-4935-B396-7005B2FB3561}" destId="{2E9674B8-7DC3-4349-84FA-49753BBE68D7}" srcOrd="1" destOrd="0" parTransId="{F4B7EF26-611B-44E0-A3F7-32F523B3C87E}" sibTransId="{62D16E5E-A3F9-405E-8038-83B8B223903A}"/>
    <dgm:cxn modelId="{22E18409-8342-4743-B208-6F47B8F1352D}" type="presOf" srcId="{2E9674B8-7DC3-4349-84FA-49753BBE68D7}" destId="{FB143071-1D78-4679-8DE0-9A75BF0E0DCE}" srcOrd="0" destOrd="0" presId="urn:microsoft.com/office/officeart/2005/8/layout/vList3"/>
    <dgm:cxn modelId="{51FFB2D1-D0C0-42BA-BC73-9966762B15F4}" type="presParOf" srcId="{68B350B2-C3F7-4E6D-B5D5-0E59069587A5}" destId="{211F2646-0648-46B1-A745-E990FB2F8D3C}" srcOrd="0" destOrd="0" presId="urn:microsoft.com/office/officeart/2005/8/layout/vList3"/>
    <dgm:cxn modelId="{7CC67101-06B5-4741-87A7-DF7AD832B0B9}" type="presParOf" srcId="{211F2646-0648-46B1-A745-E990FB2F8D3C}" destId="{AD29D970-658E-4A21-8902-E41C42F3B3BB}" srcOrd="0" destOrd="0" presId="urn:microsoft.com/office/officeart/2005/8/layout/vList3"/>
    <dgm:cxn modelId="{81AAEE7C-F167-463F-8696-8580CC34C950}" type="presParOf" srcId="{211F2646-0648-46B1-A745-E990FB2F8D3C}" destId="{B9D729C7-BB2C-4099-807E-22068D333A29}" srcOrd="1" destOrd="0" presId="urn:microsoft.com/office/officeart/2005/8/layout/vList3"/>
    <dgm:cxn modelId="{239F34C1-5B52-427A-8310-95B2DC5FCE51}" type="presParOf" srcId="{68B350B2-C3F7-4E6D-B5D5-0E59069587A5}" destId="{BBD69A5C-1EE4-488B-9DFC-78F10EE9C82D}" srcOrd="1" destOrd="0" presId="urn:microsoft.com/office/officeart/2005/8/layout/vList3"/>
    <dgm:cxn modelId="{878A7AF4-18F5-4378-B981-EED3784C2355}" type="presParOf" srcId="{68B350B2-C3F7-4E6D-B5D5-0E59069587A5}" destId="{C0751453-0310-4A11-A7F0-615357D31A66}" srcOrd="2" destOrd="0" presId="urn:microsoft.com/office/officeart/2005/8/layout/vList3"/>
    <dgm:cxn modelId="{C5E38620-2E7B-436B-BF05-7F69A052734B}" type="presParOf" srcId="{C0751453-0310-4A11-A7F0-615357D31A66}" destId="{48928F91-631A-4074-8F93-5A4DD74D4965}" srcOrd="0" destOrd="0" presId="urn:microsoft.com/office/officeart/2005/8/layout/vList3"/>
    <dgm:cxn modelId="{F7AFF4EB-4D20-4792-8BC5-0F61356B64E8}" type="presParOf" srcId="{C0751453-0310-4A11-A7F0-615357D31A66}" destId="{FB143071-1D78-4679-8DE0-9A75BF0E0DCE}"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E1A06D-0FA8-4D3F-9FC5-93541D36A116}"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36AFC320-77C0-4388-82B6-3D58D7AF5496}">
      <dgm:prSet/>
      <dgm:spPr/>
      <dgm:t>
        <a:bodyPr/>
        <a:lstStyle/>
        <a:p>
          <a:pPr rtl="0"/>
          <a:r>
            <a:rPr lang="es-AR" baseline="0" smtClean="0"/>
            <a:t>Los Conceptos</a:t>
          </a:r>
          <a:endParaRPr lang="es-AR"/>
        </a:p>
      </dgm:t>
    </dgm:pt>
    <dgm:pt modelId="{54E46720-4CF1-47F1-949D-14852E020B20}" type="parTrans" cxnId="{4C9D249F-25EF-443D-96D5-A63FD66082FA}">
      <dgm:prSet/>
      <dgm:spPr/>
      <dgm:t>
        <a:bodyPr/>
        <a:lstStyle/>
        <a:p>
          <a:endParaRPr lang="es-AR"/>
        </a:p>
      </dgm:t>
    </dgm:pt>
    <dgm:pt modelId="{266BBE91-E07A-4F77-BF28-AF37D5D1E520}" type="sibTrans" cxnId="{4C9D249F-25EF-443D-96D5-A63FD66082FA}">
      <dgm:prSet/>
      <dgm:spPr/>
      <dgm:t>
        <a:bodyPr/>
        <a:lstStyle/>
        <a:p>
          <a:endParaRPr lang="es-AR"/>
        </a:p>
      </dgm:t>
    </dgm:pt>
    <dgm:pt modelId="{6B059CDD-5C49-436F-904E-A244C6311B8A}" type="pres">
      <dgm:prSet presAssocID="{06E1A06D-0FA8-4D3F-9FC5-93541D36A116}" presName="linear" presStyleCnt="0">
        <dgm:presLayoutVars>
          <dgm:animLvl val="lvl"/>
          <dgm:resizeHandles val="exact"/>
        </dgm:presLayoutVars>
      </dgm:prSet>
      <dgm:spPr/>
    </dgm:pt>
    <dgm:pt modelId="{B6C932B7-BD78-4B08-8A42-B3B65BA78A7A}" type="pres">
      <dgm:prSet presAssocID="{36AFC320-77C0-4388-82B6-3D58D7AF5496}" presName="parentText" presStyleLbl="node1" presStyleIdx="0" presStyleCnt="1">
        <dgm:presLayoutVars>
          <dgm:chMax val="0"/>
          <dgm:bulletEnabled val="1"/>
        </dgm:presLayoutVars>
      </dgm:prSet>
      <dgm:spPr/>
    </dgm:pt>
  </dgm:ptLst>
  <dgm:cxnLst>
    <dgm:cxn modelId="{4C9D249F-25EF-443D-96D5-A63FD66082FA}" srcId="{06E1A06D-0FA8-4D3F-9FC5-93541D36A116}" destId="{36AFC320-77C0-4388-82B6-3D58D7AF5496}" srcOrd="0" destOrd="0" parTransId="{54E46720-4CF1-47F1-949D-14852E020B20}" sibTransId="{266BBE91-E07A-4F77-BF28-AF37D5D1E520}"/>
    <dgm:cxn modelId="{78A852B8-592A-473A-B15E-A7651A6B2A14}" type="presOf" srcId="{36AFC320-77C0-4388-82B6-3D58D7AF5496}" destId="{B6C932B7-BD78-4B08-8A42-B3B65BA78A7A}" srcOrd="0" destOrd="0" presId="urn:microsoft.com/office/officeart/2005/8/layout/vList2"/>
    <dgm:cxn modelId="{01301E30-0679-4B83-93A6-63DD7C360132}" type="presOf" srcId="{06E1A06D-0FA8-4D3F-9FC5-93541D36A116}" destId="{6B059CDD-5C49-436F-904E-A244C6311B8A}" srcOrd="0" destOrd="0" presId="urn:microsoft.com/office/officeart/2005/8/layout/vList2"/>
    <dgm:cxn modelId="{A96B929F-42DB-48AA-9F47-59A4346E8168}" type="presParOf" srcId="{6B059CDD-5C49-436F-904E-A244C6311B8A}" destId="{B6C932B7-BD78-4B08-8A42-B3B65BA78A7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FCF9579-748C-47CA-A104-E65EEE37A9A3}" type="doc">
      <dgm:prSet loTypeId="urn:microsoft.com/office/officeart/2005/8/layout/chevron2" loCatId="process" qsTypeId="urn:microsoft.com/office/officeart/2005/8/quickstyle/3d1" qsCatId="3D" csTypeId="urn:microsoft.com/office/officeart/2005/8/colors/colorful3" csCatId="colorful" phldr="1"/>
      <dgm:spPr/>
      <dgm:t>
        <a:bodyPr/>
        <a:lstStyle/>
        <a:p>
          <a:endParaRPr lang="es-AR"/>
        </a:p>
      </dgm:t>
    </dgm:pt>
    <dgm:pt modelId="{9AAAC7D6-23D7-4DE9-96B9-86D14CED5B14}">
      <dgm:prSet/>
      <dgm:spPr/>
      <dgm:t>
        <a:bodyPr/>
        <a:lstStyle/>
        <a:p>
          <a:pPr rtl="0"/>
          <a:endParaRPr lang="es-AR" dirty="0"/>
        </a:p>
      </dgm:t>
    </dgm:pt>
    <dgm:pt modelId="{70DE6CEF-D407-400C-B69C-AF82AA9EA672}" type="parTrans" cxnId="{9CB9479B-13C4-4FE0-8B0E-5FD2CE1D2DB9}">
      <dgm:prSet/>
      <dgm:spPr/>
      <dgm:t>
        <a:bodyPr/>
        <a:lstStyle/>
        <a:p>
          <a:endParaRPr lang="es-AR"/>
        </a:p>
      </dgm:t>
    </dgm:pt>
    <dgm:pt modelId="{36BF2BA0-FDE2-4FAC-9495-60AE35AB40E5}" type="sibTrans" cxnId="{9CB9479B-13C4-4FE0-8B0E-5FD2CE1D2DB9}">
      <dgm:prSet/>
      <dgm:spPr/>
      <dgm:t>
        <a:bodyPr/>
        <a:lstStyle/>
        <a:p>
          <a:endParaRPr lang="es-AR"/>
        </a:p>
      </dgm:t>
    </dgm:pt>
    <dgm:pt modelId="{6B78BFAB-FCBC-4998-92A5-1847778EEA27}">
      <dgm:prSet/>
      <dgm:spPr/>
      <dgm:t>
        <a:bodyPr/>
        <a:lstStyle/>
        <a:p>
          <a:pPr rtl="0"/>
          <a:endParaRPr lang="es-AR" dirty="0"/>
        </a:p>
      </dgm:t>
    </dgm:pt>
    <dgm:pt modelId="{E519DE80-CEC9-402D-92E3-3B1604691B46}" type="parTrans" cxnId="{653EE9FB-AE56-4167-BE04-2C2D8F4F512C}">
      <dgm:prSet/>
      <dgm:spPr/>
      <dgm:t>
        <a:bodyPr/>
        <a:lstStyle/>
        <a:p>
          <a:endParaRPr lang="es-AR"/>
        </a:p>
      </dgm:t>
    </dgm:pt>
    <dgm:pt modelId="{11504C95-0B34-4459-8A17-D1A0641415CC}" type="sibTrans" cxnId="{653EE9FB-AE56-4167-BE04-2C2D8F4F512C}">
      <dgm:prSet/>
      <dgm:spPr/>
      <dgm:t>
        <a:bodyPr/>
        <a:lstStyle/>
        <a:p>
          <a:endParaRPr lang="es-AR"/>
        </a:p>
      </dgm:t>
    </dgm:pt>
    <dgm:pt modelId="{F70413FD-4242-43A8-89BE-EB01129A588C}">
      <dgm:prSet/>
      <dgm:spPr/>
      <dgm:t>
        <a:bodyPr/>
        <a:lstStyle/>
        <a:p>
          <a:pPr rtl="0"/>
          <a:endParaRPr lang="es-AR" dirty="0"/>
        </a:p>
      </dgm:t>
    </dgm:pt>
    <dgm:pt modelId="{0F2E2E3C-B6D1-47B0-B146-F4C9A6A3ADE8}" type="parTrans" cxnId="{10E9123D-7E17-422F-980C-554A900BE241}">
      <dgm:prSet/>
      <dgm:spPr/>
      <dgm:t>
        <a:bodyPr/>
        <a:lstStyle/>
        <a:p>
          <a:endParaRPr lang="es-AR"/>
        </a:p>
      </dgm:t>
    </dgm:pt>
    <dgm:pt modelId="{EF973C16-5043-4BD7-9129-08EB77ACB314}" type="sibTrans" cxnId="{10E9123D-7E17-422F-980C-554A900BE241}">
      <dgm:prSet/>
      <dgm:spPr/>
      <dgm:t>
        <a:bodyPr/>
        <a:lstStyle/>
        <a:p>
          <a:endParaRPr lang="es-AR"/>
        </a:p>
      </dgm:t>
    </dgm:pt>
    <dgm:pt modelId="{8EC15B16-C800-4958-A779-8D5F441712C6}">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AR" sz="2000" dirty="0" smtClean="0"/>
            <a:t>Al conjunto de todos las personas u objetos investigados, se lo llama </a:t>
          </a:r>
          <a:r>
            <a:rPr lang="es-AR" sz="2000" b="1" dirty="0" smtClean="0"/>
            <a:t>“población” o “universo”, </a:t>
          </a:r>
          <a:r>
            <a:rPr lang="es-AR" sz="2000" dirty="0" smtClean="0"/>
            <a:t>y a cada uno de los integrantes de la población que fueron investigados, se lo denomina </a:t>
          </a:r>
          <a:r>
            <a:rPr lang="es-AR" sz="2000" b="1" dirty="0" smtClean="0"/>
            <a:t>“unidad de análisis”.</a:t>
          </a:r>
          <a:endParaRPr lang="es-AR" sz="2000" dirty="0" smtClean="0"/>
        </a:p>
        <a:p>
          <a:pPr marL="285750" indent="0" defTabSz="2889250">
            <a:lnSpc>
              <a:spcPct val="90000"/>
            </a:lnSpc>
            <a:spcBef>
              <a:spcPct val="0"/>
            </a:spcBef>
            <a:spcAft>
              <a:spcPct val="15000"/>
            </a:spcAft>
            <a:buNone/>
          </a:pPr>
          <a:endParaRPr lang="es-AR" sz="1600" dirty="0"/>
        </a:p>
      </dgm:t>
    </dgm:pt>
    <dgm:pt modelId="{C1E6711D-5FBE-4047-B9B7-97F72C3B0C5A}" type="parTrans" cxnId="{F3E329FB-544A-4A3C-88CE-4F2AFE8FE493}">
      <dgm:prSet/>
      <dgm:spPr/>
      <dgm:t>
        <a:bodyPr/>
        <a:lstStyle/>
        <a:p>
          <a:endParaRPr lang="es-AR"/>
        </a:p>
      </dgm:t>
    </dgm:pt>
    <dgm:pt modelId="{B7E340EC-9D87-4B20-8052-FE4F6CD539E4}" type="sibTrans" cxnId="{F3E329FB-544A-4A3C-88CE-4F2AFE8FE493}">
      <dgm:prSet/>
      <dgm:spPr/>
      <dgm:t>
        <a:bodyPr/>
        <a:lstStyle/>
        <a:p>
          <a:endParaRPr lang="es-AR"/>
        </a:p>
      </dgm:t>
    </dgm:pt>
    <dgm:pt modelId="{75CE17C5-3AF8-4D68-936C-F83AE3453423}">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AR" sz="2000" dirty="0" smtClean="0"/>
            <a:t>Muchas veces no nos es posible estudiar a todos y cada uno de nuestras unidades de análisis, entonces solo estudiamos a algunos. Esta porción de la población total que estudiamos se denomina </a:t>
          </a:r>
          <a:r>
            <a:rPr lang="es-AR" sz="2000" b="1" dirty="0" smtClean="0"/>
            <a:t>“muestra”</a:t>
          </a:r>
          <a:endParaRPr lang="es-AR" sz="2000" dirty="0" smtClean="0"/>
        </a:p>
        <a:p>
          <a:pPr marL="171450" indent="0" defTabSz="711200">
            <a:lnSpc>
              <a:spcPct val="90000"/>
            </a:lnSpc>
            <a:spcBef>
              <a:spcPct val="0"/>
            </a:spcBef>
            <a:spcAft>
              <a:spcPct val="15000"/>
            </a:spcAft>
            <a:buNone/>
          </a:pPr>
          <a:endParaRPr lang="es-AR" sz="1300" dirty="0"/>
        </a:p>
      </dgm:t>
    </dgm:pt>
    <dgm:pt modelId="{BE6A3CF3-3024-4B58-9F3A-B348B440CC83}" type="parTrans" cxnId="{C6C2D6A1-B8E8-451E-80A2-8AD3C2B6765B}">
      <dgm:prSet/>
      <dgm:spPr/>
      <dgm:t>
        <a:bodyPr/>
        <a:lstStyle/>
        <a:p>
          <a:endParaRPr lang="es-AR"/>
        </a:p>
      </dgm:t>
    </dgm:pt>
    <dgm:pt modelId="{F965F901-05E3-4A6D-BF04-F4FD81309298}" type="sibTrans" cxnId="{C6C2D6A1-B8E8-451E-80A2-8AD3C2B6765B}">
      <dgm:prSet/>
      <dgm:spPr/>
      <dgm:t>
        <a:bodyPr/>
        <a:lstStyle/>
        <a:p>
          <a:endParaRPr lang="es-AR"/>
        </a:p>
      </dgm:t>
    </dgm:pt>
    <dgm:pt modelId="{AEC31BF6-7FA3-427A-91B8-F72F4B8AE769}">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AR" sz="2400" b="1" dirty="0" smtClean="0"/>
            <a:t>“Muestreo”</a:t>
          </a:r>
          <a:endParaRPr lang="es-AR" sz="2400" dirty="0" smtClean="0"/>
        </a:p>
        <a:p>
          <a:pPr marL="171450" indent="0" defTabSz="711200">
            <a:lnSpc>
              <a:spcPct val="90000"/>
            </a:lnSpc>
            <a:spcBef>
              <a:spcPct val="0"/>
            </a:spcBef>
            <a:spcAft>
              <a:spcPct val="15000"/>
            </a:spcAft>
            <a:buNone/>
          </a:pPr>
          <a:endParaRPr lang="es-AR" sz="1600" dirty="0"/>
        </a:p>
      </dgm:t>
    </dgm:pt>
    <dgm:pt modelId="{9B49C3B6-8E3B-4B37-9BBC-5BBBA3056779}" type="parTrans" cxnId="{F9A4053B-CB13-4BFE-A7B7-3268EF86623E}">
      <dgm:prSet/>
      <dgm:spPr/>
      <dgm:t>
        <a:bodyPr/>
        <a:lstStyle/>
        <a:p>
          <a:endParaRPr lang="es-AR"/>
        </a:p>
      </dgm:t>
    </dgm:pt>
    <dgm:pt modelId="{5EB65E93-2AED-4C5A-8F2E-880E439D40AF}" type="sibTrans" cxnId="{F9A4053B-CB13-4BFE-A7B7-3268EF86623E}">
      <dgm:prSet/>
      <dgm:spPr/>
      <dgm:t>
        <a:bodyPr/>
        <a:lstStyle/>
        <a:p>
          <a:endParaRPr lang="es-AR"/>
        </a:p>
      </dgm:t>
    </dgm:pt>
    <dgm:pt modelId="{508DA161-6245-42B9-854D-E22856F1ACA9}" type="pres">
      <dgm:prSet presAssocID="{BFCF9579-748C-47CA-A104-E65EEE37A9A3}" presName="linearFlow" presStyleCnt="0">
        <dgm:presLayoutVars>
          <dgm:dir/>
          <dgm:animLvl val="lvl"/>
          <dgm:resizeHandles val="exact"/>
        </dgm:presLayoutVars>
      </dgm:prSet>
      <dgm:spPr/>
    </dgm:pt>
    <dgm:pt modelId="{B034346F-C98D-4BB1-96E7-7180565FF679}" type="pres">
      <dgm:prSet presAssocID="{9AAAC7D6-23D7-4DE9-96B9-86D14CED5B14}" presName="composite" presStyleCnt="0"/>
      <dgm:spPr/>
    </dgm:pt>
    <dgm:pt modelId="{66CFB10A-9F81-49B5-B2F3-8A174D25D54D}" type="pres">
      <dgm:prSet presAssocID="{9AAAC7D6-23D7-4DE9-96B9-86D14CED5B14}" presName="parentText" presStyleLbl="alignNode1" presStyleIdx="0" presStyleCnt="3">
        <dgm:presLayoutVars>
          <dgm:chMax val="1"/>
          <dgm:bulletEnabled val="1"/>
        </dgm:presLayoutVars>
      </dgm:prSet>
      <dgm:spPr/>
    </dgm:pt>
    <dgm:pt modelId="{4D77C3D5-E31A-4F5D-8762-8DD82531F4E0}" type="pres">
      <dgm:prSet presAssocID="{9AAAC7D6-23D7-4DE9-96B9-86D14CED5B14}" presName="descendantText" presStyleLbl="alignAcc1" presStyleIdx="0" presStyleCnt="3" custScaleY="149337">
        <dgm:presLayoutVars>
          <dgm:bulletEnabled val="1"/>
        </dgm:presLayoutVars>
      </dgm:prSet>
      <dgm:spPr/>
    </dgm:pt>
    <dgm:pt modelId="{D7E187A7-2167-4D67-A92F-9A1FA69AB95B}" type="pres">
      <dgm:prSet presAssocID="{36BF2BA0-FDE2-4FAC-9495-60AE35AB40E5}" presName="sp" presStyleCnt="0"/>
      <dgm:spPr/>
    </dgm:pt>
    <dgm:pt modelId="{0E11E011-69EB-40B6-8C9E-19930D793A5D}" type="pres">
      <dgm:prSet presAssocID="{6B78BFAB-FCBC-4998-92A5-1847778EEA27}" presName="composite" presStyleCnt="0"/>
      <dgm:spPr/>
    </dgm:pt>
    <dgm:pt modelId="{6804A839-B964-46EC-8F37-C22B82EFC586}" type="pres">
      <dgm:prSet presAssocID="{6B78BFAB-FCBC-4998-92A5-1847778EEA27}" presName="parentText" presStyleLbl="alignNode1" presStyleIdx="1" presStyleCnt="3">
        <dgm:presLayoutVars>
          <dgm:chMax val="1"/>
          <dgm:bulletEnabled val="1"/>
        </dgm:presLayoutVars>
      </dgm:prSet>
      <dgm:spPr/>
    </dgm:pt>
    <dgm:pt modelId="{E1EEB07A-68EF-4439-BD39-A657465B68C2}" type="pres">
      <dgm:prSet presAssocID="{6B78BFAB-FCBC-4998-92A5-1847778EEA27}" presName="descendantText" presStyleLbl="alignAcc1" presStyleIdx="1" presStyleCnt="3" custScaleY="155177">
        <dgm:presLayoutVars>
          <dgm:bulletEnabled val="1"/>
        </dgm:presLayoutVars>
      </dgm:prSet>
      <dgm:spPr/>
    </dgm:pt>
    <dgm:pt modelId="{DF726F4B-4E08-4106-AAFB-30A0351F357D}" type="pres">
      <dgm:prSet presAssocID="{11504C95-0B34-4459-8A17-D1A0641415CC}" presName="sp" presStyleCnt="0"/>
      <dgm:spPr/>
    </dgm:pt>
    <dgm:pt modelId="{D12DB15D-5569-4AE0-AA67-11B4F9697A1D}" type="pres">
      <dgm:prSet presAssocID="{F70413FD-4242-43A8-89BE-EB01129A588C}" presName="composite" presStyleCnt="0"/>
      <dgm:spPr/>
    </dgm:pt>
    <dgm:pt modelId="{F054B095-F9C4-4336-93BD-99767B3C5351}" type="pres">
      <dgm:prSet presAssocID="{F70413FD-4242-43A8-89BE-EB01129A588C}" presName="parentText" presStyleLbl="alignNode1" presStyleIdx="2" presStyleCnt="3">
        <dgm:presLayoutVars>
          <dgm:chMax val="1"/>
          <dgm:bulletEnabled val="1"/>
        </dgm:presLayoutVars>
      </dgm:prSet>
      <dgm:spPr/>
    </dgm:pt>
    <dgm:pt modelId="{B3422AB8-09FC-47AC-B2D7-62A34907A366}" type="pres">
      <dgm:prSet presAssocID="{F70413FD-4242-43A8-89BE-EB01129A588C}" presName="descendantText" presStyleLbl="alignAcc1" presStyleIdx="2" presStyleCnt="3" custScaleY="164447">
        <dgm:presLayoutVars>
          <dgm:bulletEnabled val="1"/>
        </dgm:presLayoutVars>
      </dgm:prSet>
      <dgm:spPr/>
    </dgm:pt>
  </dgm:ptLst>
  <dgm:cxnLst>
    <dgm:cxn modelId="{C6C2D6A1-B8E8-451E-80A2-8AD3C2B6765B}" srcId="{6B78BFAB-FCBC-4998-92A5-1847778EEA27}" destId="{75CE17C5-3AF8-4D68-936C-F83AE3453423}" srcOrd="0" destOrd="0" parTransId="{BE6A3CF3-3024-4B58-9F3A-B348B440CC83}" sibTransId="{F965F901-05E3-4A6D-BF04-F4FD81309298}"/>
    <dgm:cxn modelId="{8FE06949-FE28-4B39-B124-E5F921A06CC3}" type="presOf" srcId="{BFCF9579-748C-47CA-A104-E65EEE37A9A3}" destId="{508DA161-6245-42B9-854D-E22856F1ACA9}" srcOrd="0" destOrd="0" presId="urn:microsoft.com/office/officeart/2005/8/layout/chevron2"/>
    <dgm:cxn modelId="{F9A4053B-CB13-4BFE-A7B7-3268EF86623E}" srcId="{F70413FD-4242-43A8-89BE-EB01129A588C}" destId="{AEC31BF6-7FA3-427A-91B8-F72F4B8AE769}" srcOrd="0" destOrd="0" parTransId="{9B49C3B6-8E3B-4B37-9BBC-5BBBA3056779}" sibTransId="{5EB65E93-2AED-4C5A-8F2E-880E439D40AF}"/>
    <dgm:cxn modelId="{68404EB8-E640-4C25-918E-3EBE603BB2FC}" type="presOf" srcId="{6B78BFAB-FCBC-4998-92A5-1847778EEA27}" destId="{6804A839-B964-46EC-8F37-C22B82EFC586}" srcOrd="0" destOrd="0" presId="urn:microsoft.com/office/officeart/2005/8/layout/chevron2"/>
    <dgm:cxn modelId="{10E9123D-7E17-422F-980C-554A900BE241}" srcId="{BFCF9579-748C-47CA-A104-E65EEE37A9A3}" destId="{F70413FD-4242-43A8-89BE-EB01129A588C}" srcOrd="2" destOrd="0" parTransId="{0F2E2E3C-B6D1-47B0-B146-F4C9A6A3ADE8}" sibTransId="{EF973C16-5043-4BD7-9129-08EB77ACB314}"/>
    <dgm:cxn modelId="{9CB9479B-13C4-4FE0-8B0E-5FD2CE1D2DB9}" srcId="{BFCF9579-748C-47CA-A104-E65EEE37A9A3}" destId="{9AAAC7D6-23D7-4DE9-96B9-86D14CED5B14}" srcOrd="0" destOrd="0" parTransId="{70DE6CEF-D407-400C-B69C-AF82AA9EA672}" sibTransId="{36BF2BA0-FDE2-4FAC-9495-60AE35AB40E5}"/>
    <dgm:cxn modelId="{694FA6E8-0E85-4C9A-8073-5F989CBF9AC7}" type="presOf" srcId="{75CE17C5-3AF8-4D68-936C-F83AE3453423}" destId="{E1EEB07A-68EF-4439-BD39-A657465B68C2}" srcOrd="0" destOrd="0" presId="urn:microsoft.com/office/officeart/2005/8/layout/chevron2"/>
    <dgm:cxn modelId="{80509C86-4E93-4781-A531-078B08770939}" type="presOf" srcId="{9AAAC7D6-23D7-4DE9-96B9-86D14CED5B14}" destId="{66CFB10A-9F81-49B5-B2F3-8A174D25D54D}" srcOrd="0" destOrd="0" presId="urn:microsoft.com/office/officeart/2005/8/layout/chevron2"/>
    <dgm:cxn modelId="{FAC681C7-35B3-4CA9-A147-EA48C1FB0A4C}" type="presOf" srcId="{AEC31BF6-7FA3-427A-91B8-F72F4B8AE769}" destId="{B3422AB8-09FC-47AC-B2D7-62A34907A366}" srcOrd="0" destOrd="0" presId="urn:microsoft.com/office/officeart/2005/8/layout/chevron2"/>
    <dgm:cxn modelId="{2FBB9EE8-C1E1-4871-A377-C992C7ACD86D}" type="presOf" srcId="{F70413FD-4242-43A8-89BE-EB01129A588C}" destId="{F054B095-F9C4-4336-93BD-99767B3C5351}" srcOrd="0" destOrd="0" presId="urn:microsoft.com/office/officeart/2005/8/layout/chevron2"/>
    <dgm:cxn modelId="{129F9406-1E06-4ED5-B07C-85C54B97211D}" type="presOf" srcId="{8EC15B16-C800-4958-A779-8D5F441712C6}" destId="{4D77C3D5-E31A-4F5D-8762-8DD82531F4E0}" srcOrd="0" destOrd="0" presId="urn:microsoft.com/office/officeart/2005/8/layout/chevron2"/>
    <dgm:cxn modelId="{F3E329FB-544A-4A3C-88CE-4F2AFE8FE493}" srcId="{9AAAC7D6-23D7-4DE9-96B9-86D14CED5B14}" destId="{8EC15B16-C800-4958-A779-8D5F441712C6}" srcOrd="0" destOrd="0" parTransId="{C1E6711D-5FBE-4047-B9B7-97F72C3B0C5A}" sibTransId="{B7E340EC-9D87-4B20-8052-FE4F6CD539E4}"/>
    <dgm:cxn modelId="{653EE9FB-AE56-4167-BE04-2C2D8F4F512C}" srcId="{BFCF9579-748C-47CA-A104-E65EEE37A9A3}" destId="{6B78BFAB-FCBC-4998-92A5-1847778EEA27}" srcOrd="1" destOrd="0" parTransId="{E519DE80-CEC9-402D-92E3-3B1604691B46}" sibTransId="{11504C95-0B34-4459-8A17-D1A0641415CC}"/>
    <dgm:cxn modelId="{85C73B3C-185B-4F86-AC5B-0BFD7B127AB9}" type="presParOf" srcId="{508DA161-6245-42B9-854D-E22856F1ACA9}" destId="{B034346F-C98D-4BB1-96E7-7180565FF679}" srcOrd="0" destOrd="0" presId="urn:microsoft.com/office/officeart/2005/8/layout/chevron2"/>
    <dgm:cxn modelId="{6528BBFE-99DB-472A-A54C-73DCF70D269C}" type="presParOf" srcId="{B034346F-C98D-4BB1-96E7-7180565FF679}" destId="{66CFB10A-9F81-49B5-B2F3-8A174D25D54D}" srcOrd="0" destOrd="0" presId="urn:microsoft.com/office/officeart/2005/8/layout/chevron2"/>
    <dgm:cxn modelId="{9E4EBF47-B30F-4550-B2FD-389DC12A6DE9}" type="presParOf" srcId="{B034346F-C98D-4BB1-96E7-7180565FF679}" destId="{4D77C3D5-E31A-4F5D-8762-8DD82531F4E0}" srcOrd="1" destOrd="0" presId="urn:microsoft.com/office/officeart/2005/8/layout/chevron2"/>
    <dgm:cxn modelId="{48B84439-F2FE-4837-91A5-A3274268AE4B}" type="presParOf" srcId="{508DA161-6245-42B9-854D-E22856F1ACA9}" destId="{D7E187A7-2167-4D67-A92F-9A1FA69AB95B}" srcOrd="1" destOrd="0" presId="urn:microsoft.com/office/officeart/2005/8/layout/chevron2"/>
    <dgm:cxn modelId="{EE41B88B-8C21-44AD-9C7A-6ECA74DE812A}" type="presParOf" srcId="{508DA161-6245-42B9-854D-E22856F1ACA9}" destId="{0E11E011-69EB-40B6-8C9E-19930D793A5D}" srcOrd="2" destOrd="0" presId="urn:microsoft.com/office/officeart/2005/8/layout/chevron2"/>
    <dgm:cxn modelId="{2C9DD479-1338-4079-B9D2-3821D95E6CDD}" type="presParOf" srcId="{0E11E011-69EB-40B6-8C9E-19930D793A5D}" destId="{6804A839-B964-46EC-8F37-C22B82EFC586}" srcOrd="0" destOrd="0" presId="urn:microsoft.com/office/officeart/2005/8/layout/chevron2"/>
    <dgm:cxn modelId="{A9CA6DF8-61FA-4E9A-9082-61149137D413}" type="presParOf" srcId="{0E11E011-69EB-40B6-8C9E-19930D793A5D}" destId="{E1EEB07A-68EF-4439-BD39-A657465B68C2}" srcOrd="1" destOrd="0" presId="urn:microsoft.com/office/officeart/2005/8/layout/chevron2"/>
    <dgm:cxn modelId="{304334BA-F43C-4773-B178-C002134EF687}" type="presParOf" srcId="{508DA161-6245-42B9-854D-E22856F1ACA9}" destId="{DF726F4B-4E08-4106-AAFB-30A0351F357D}" srcOrd="3" destOrd="0" presId="urn:microsoft.com/office/officeart/2005/8/layout/chevron2"/>
    <dgm:cxn modelId="{1CE620BF-CA19-4B88-AE26-9C540991E2FB}" type="presParOf" srcId="{508DA161-6245-42B9-854D-E22856F1ACA9}" destId="{D12DB15D-5569-4AE0-AA67-11B4F9697A1D}" srcOrd="4" destOrd="0" presId="urn:microsoft.com/office/officeart/2005/8/layout/chevron2"/>
    <dgm:cxn modelId="{44183CAE-2925-47D7-8576-8AA12FAA6D4D}" type="presParOf" srcId="{D12DB15D-5569-4AE0-AA67-11B4F9697A1D}" destId="{F054B095-F9C4-4336-93BD-99767B3C5351}" srcOrd="0" destOrd="0" presId="urn:microsoft.com/office/officeart/2005/8/layout/chevron2"/>
    <dgm:cxn modelId="{1F982E80-D2BC-4611-A608-96E7C5188E51}" type="presParOf" srcId="{D12DB15D-5569-4AE0-AA67-11B4F9697A1D}" destId="{B3422AB8-09FC-47AC-B2D7-62A34907A36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E25BD9-DEEB-4F93-863C-D9588FBFDB00}"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endParaRPr lang="es-AR"/>
        </a:p>
      </dgm:t>
    </dgm:pt>
    <dgm:pt modelId="{37F03BC5-C4A4-4D07-B37F-945E6695FA4F}">
      <dgm:prSet/>
      <dgm:spPr/>
      <dgm:t>
        <a:bodyPr/>
        <a:lstStyle/>
        <a:p>
          <a:pPr rtl="0"/>
          <a:endParaRPr lang="es-AR" dirty="0"/>
        </a:p>
      </dgm:t>
    </dgm:pt>
    <dgm:pt modelId="{F23B864B-F121-4B0A-AC41-3DEBD4F93D42}" type="parTrans" cxnId="{B559AED6-151A-4BE4-AFF2-3E0D7FD8AB11}">
      <dgm:prSet/>
      <dgm:spPr/>
      <dgm:t>
        <a:bodyPr/>
        <a:lstStyle/>
        <a:p>
          <a:endParaRPr lang="es-AR"/>
        </a:p>
      </dgm:t>
    </dgm:pt>
    <dgm:pt modelId="{CE04178A-A3F0-4516-8288-BD9F13A636AF}" type="sibTrans" cxnId="{B559AED6-151A-4BE4-AFF2-3E0D7FD8AB11}">
      <dgm:prSet/>
      <dgm:spPr/>
      <dgm:t>
        <a:bodyPr/>
        <a:lstStyle/>
        <a:p>
          <a:endParaRPr lang="es-AR"/>
        </a:p>
      </dgm:t>
    </dgm:pt>
    <dgm:pt modelId="{54994C54-B677-48B0-A0DA-6120E4CFDB0A}">
      <dgm:prSet/>
      <dgm:spPr/>
      <dgm:t>
        <a:bodyPr/>
        <a:lstStyle/>
        <a:p>
          <a:pPr rtl="0"/>
          <a:endParaRPr lang="es-AR" dirty="0"/>
        </a:p>
      </dgm:t>
    </dgm:pt>
    <dgm:pt modelId="{50D20765-ED69-4630-A320-E9517100B495}" type="parTrans" cxnId="{2352488C-9F6E-4E9B-92C0-D4C2580B2F96}">
      <dgm:prSet/>
      <dgm:spPr/>
      <dgm:t>
        <a:bodyPr/>
        <a:lstStyle/>
        <a:p>
          <a:endParaRPr lang="es-AR"/>
        </a:p>
      </dgm:t>
    </dgm:pt>
    <dgm:pt modelId="{23BFC08F-A709-4210-ACC2-868B1D1E803A}" type="sibTrans" cxnId="{2352488C-9F6E-4E9B-92C0-D4C2580B2F96}">
      <dgm:prSet/>
      <dgm:spPr/>
      <dgm:t>
        <a:bodyPr/>
        <a:lstStyle/>
        <a:p>
          <a:endParaRPr lang="es-AR"/>
        </a:p>
      </dgm:t>
    </dgm:pt>
    <dgm:pt modelId="{4EC94D8C-3DD0-42E5-8BBE-624D98EC5013}">
      <dgm:prSet/>
      <dgm:spPr/>
      <dgm:t>
        <a:bodyPr/>
        <a:lstStyle/>
        <a:p>
          <a:pPr rtl="0"/>
          <a:endParaRPr lang="es-AR" dirty="0"/>
        </a:p>
      </dgm:t>
    </dgm:pt>
    <dgm:pt modelId="{C11DA824-9E91-4D4D-93CE-8FC8CCAE35EC}" type="parTrans" cxnId="{2756DCF6-CD35-41B4-9061-CF93E11DDE71}">
      <dgm:prSet/>
      <dgm:spPr/>
      <dgm:t>
        <a:bodyPr/>
        <a:lstStyle/>
        <a:p>
          <a:endParaRPr lang="es-AR"/>
        </a:p>
      </dgm:t>
    </dgm:pt>
    <dgm:pt modelId="{77731D9D-8CC8-442A-98B0-C5FF796DB3DB}" type="sibTrans" cxnId="{2756DCF6-CD35-41B4-9061-CF93E11DDE71}">
      <dgm:prSet/>
      <dgm:spPr/>
      <dgm:t>
        <a:bodyPr/>
        <a:lstStyle/>
        <a:p>
          <a:endParaRPr lang="es-AR"/>
        </a:p>
      </dgm:t>
    </dgm:pt>
    <dgm:pt modelId="{CDB20B40-080F-461B-AD01-7FD27F5EB7A2}">
      <dgm:prSet/>
      <dgm:spPr/>
      <dgm:t>
        <a:bodyPr/>
        <a:lstStyle/>
        <a:p>
          <a:pPr rtl="0"/>
          <a:endParaRPr lang="es-AR" dirty="0"/>
        </a:p>
      </dgm:t>
    </dgm:pt>
    <dgm:pt modelId="{F40AF201-A380-445E-B94F-9AC08FD78136}" type="parTrans" cxnId="{E9EE75F5-1514-4D0A-AD1E-0F50242526C4}">
      <dgm:prSet/>
      <dgm:spPr/>
      <dgm:t>
        <a:bodyPr/>
        <a:lstStyle/>
        <a:p>
          <a:endParaRPr lang="es-AR"/>
        </a:p>
      </dgm:t>
    </dgm:pt>
    <dgm:pt modelId="{09E765C5-58D9-4C13-84CF-1DAB7563E1B8}" type="sibTrans" cxnId="{E9EE75F5-1514-4D0A-AD1E-0F50242526C4}">
      <dgm:prSet/>
      <dgm:spPr/>
      <dgm:t>
        <a:bodyPr/>
        <a:lstStyle/>
        <a:p>
          <a:endParaRPr lang="es-AR"/>
        </a:p>
      </dgm:t>
    </dgm:pt>
    <dgm:pt modelId="{E2E18CB0-4777-4654-9B7F-7AA942ADD4CE}">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AR" b="1" i="1" dirty="0" smtClean="0"/>
            <a:t>El científico operará en tres niveles</a:t>
          </a:r>
          <a:r>
            <a:rPr lang="es-AR" dirty="0" smtClean="0"/>
            <a:t>,</a:t>
          </a:r>
        </a:p>
        <a:p>
          <a:pPr marL="285750" indent="0" defTabSz="2889250">
            <a:lnSpc>
              <a:spcPct val="90000"/>
            </a:lnSpc>
            <a:spcBef>
              <a:spcPct val="0"/>
            </a:spcBef>
            <a:spcAft>
              <a:spcPct val="15000"/>
            </a:spcAft>
            <a:buNone/>
          </a:pPr>
          <a:endParaRPr lang="es-AR" dirty="0"/>
        </a:p>
      </dgm:t>
    </dgm:pt>
    <dgm:pt modelId="{AC060C98-3646-4EFF-8B44-6AA16F7068D9}" type="parTrans" cxnId="{C41510B7-461F-4581-A3E2-9A656F95125B}">
      <dgm:prSet/>
      <dgm:spPr/>
      <dgm:t>
        <a:bodyPr/>
        <a:lstStyle/>
        <a:p>
          <a:endParaRPr lang="es-AR"/>
        </a:p>
      </dgm:t>
    </dgm:pt>
    <dgm:pt modelId="{6DADB2DB-2C25-452D-89BA-BBB9F885F3DB}" type="sibTrans" cxnId="{C41510B7-461F-4581-A3E2-9A656F95125B}">
      <dgm:prSet/>
      <dgm:spPr/>
      <dgm:t>
        <a:bodyPr/>
        <a:lstStyle/>
        <a:p>
          <a:endParaRPr lang="es-AR"/>
        </a:p>
      </dgm:t>
    </dgm:pt>
    <dgm:pt modelId="{0AA3A29B-2A24-48CB-B899-1B7B486A81C8}">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AR" dirty="0" smtClean="0"/>
            <a:t>1° un </a:t>
          </a:r>
          <a:r>
            <a:rPr lang="es-AR" b="1" i="1" dirty="0" smtClean="0"/>
            <a:t>nivel de teoría</a:t>
          </a:r>
          <a:r>
            <a:rPr lang="es-AR" dirty="0" smtClean="0"/>
            <a:t>, (cuando estudia teóricamente el fenómeno a investigar y construye un proyecto), </a:t>
          </a:r>
        </a:p>
        <a:p>
          <a:pPr marL="228600" indent="0" defTabSz="1066800">
            <a:lnSpc>
              <a:spcPct val="90000"/>
            </a:lnSpc>
            <a:spcBef>
              <a:spcPct val="0"/>
            </a:spcBef>
            <a:spcAft>
              <a:spcPct val="15000"/>
            </a:spcAft>
            <a:buNone/>
          </a:pPr>
          <a:endParaRPr lang="es-AR" dirty="0"/>
        </a:p>
      </dgm:t>
    </dgm:pt>
    <dgm:pt modelId="{B5AEDC2A-A6FD-4C80-B253-43C72F524E47}" type="parTrans" cxnId="{0970067B-EF69-4EAF-95B4-0DB45E5CBD79}">
      <dgm:prSet/>
      <dgm:spPr/>
      <dgm:t>
        <a:bodyPr/>
        <a:lstStyle/>
        <a:p>
          <a:endParaRPr lang="es-AR"/>
        </a:p>
      </dgm:t>
    </dgm:pt>
    <dgm:pt modelId="{436E33BB-1BD7-46D3-B4DC-ED87FA3F5E1F}" type="sibTrans" cxnId="{0970067B-EF69-4EAF-95B4-0DB45E5CBD79}">
      <dgm:prSet/>
      <dgm:spPr/>
      <dgm:t>
        <a:bodyPr/>
        <a:lstStyle/>
        <a:p>
          <a:endParaRPr lang="es-AR"/>
        </a:p>
      </dgm:t>
    </dgm:pt>
    <dgm:pt modelId="{B7F34357-76DD-4C39-9065-CB602346E44E}">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AR" dirty="0" smtClean="0"/>
            <a:t>2° un </a:t>
          </a:r>
          <a:r>
            <a:rPr lang="es-AR" b="1" i="1" dirty="0" smtClean="0"/>
            <a:t>nivel de trabajo empírico</a:t>
          </a:r>
          <a:r>
            <a:rPr lang="es-AR" dirty="0" smtClean="0"/>
            <a:t>, (cuando selecciona un instrumento y sale a recolectar datos, información), </a:t>
          </a:r>
        </a:p>
        <a:p>
          <a:pPr marL="171450" indent="0" defTabSz="711200">
            <a:lnSpc>
              <a:spcPct val="90000"/>
            </a:lnSpc>
            <a:spcBef>
              <a:spcPct val="0"/>
            </a:spcBef>
            <a:spcAft>
              <a:spcPct val="15000"/>
            </a:spcAft>
            <a:buNone/>
          </a:pPr>
          <a:endParaRPr lang="es-AR" dirty="0"/>
        </a:p>
      </dgm:t>
    </dgm:pt>
    <dgm:pt modelId="{03DF3A66-7F73-4E9C-931D-D9EBA46941DE}" type="parTrans" cxnId="{9D6BCCE0-4961-4442-B574-BB19035CE23F}">
      <dgm:prSet/>
      <dgm:spPr/>
      <dgm:t>
        <a:bodyPr/>
        <a:lstStyle/>
        <a:p>
          <a:endParaRPr lang="es-AR"/>
        </a:p>
      </dgm:t>
    </dgm:pt>
    <dgm:pt modelId="{0C4F36CE-7E90-4361-B40B-3CFD1D056FB9}" type="sibTrans" cxnId="{9D6BCCE0-4961-4442-B574-BB19035CE23F}">
      <dgm:prSet/>
      <dgm:spPr/>
      <dgm:t>
        <a:bodyPr/>
        <a:lstStyle/>
        <a:p>
          <a:endParaRPr lang="es-AR"/>
        </a:p>
      </dgm:t>
    </dgm:pt>
    <dgm:pt modelId="{535716DD-9008-44EC-9903-F76475934F12}">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AR" dirty="0" smtClean="0"/>
            <a:t>3° un </a:t>
          </a:r>
          <a:r>
            <a:rPr lang="es-AR" b="1" i="1" dirty="0" smtClean="0"/>
            <a:t>nivel de reconstrucción teórica</a:t>
          </a:r>
          <a:r>
            <a:rPr lang="es-AR" dirty="0" smtClean="0"/>
            <a:t>, (interpreta los resultados de acuerdo con la teoría que estudió en la primera etapa).</a:t>
          </a:r>
        </a:p>
        <a:p>
          <a:pPr marL="171450" indent="0" defTabSz="711200">
            <a:lnSpc>
              <a:spcPct val="90000"/>
            </a:lnSpc>
            <a:spcBef>
              <a:spcPct val="0"/>
            </a:spcBef>
            <a:spcAft>
              <a:spcPct val="15000"/>
            </a:spcAft>
            <a:buNone/>
          </a:pPr>
          <a:endParaRPr lang="es-AR" dirty="0"/>
        </a:p>
      </dgm:t>
    </dgm:pt>
    <dgm:pt modelId="{A4DA58FC-FCB5-4EC8-BF11-835CF05EF270}" type="parTrans" cxnId="{053D3B13-B7D7-45E1-8216-3B4F2D25E28D}">
      <dgm:prSet/>
      <dgm:spPr/>
      <dgm:t>
        <a:bodyPr/>
        <a:lstStyle/>
        <a:p>
          <a:endParaRPr lang="es-AR"/>
        </a:p>
      </dgm:t>
    </dgm:pt>
    <dgm:pt modelId="{137FC0BE-AC10-4053-9884-987412C195B4}" type="sibTrans" cxnId="{053D3B13-B7D7-45E1-8216-3B4F2D25E28D}">
      <dgm:prSet/>
      <dgm:spPr/>
      <dgm:t>
        <a:bodyPr/>
        <a:lstStyle/>
        <a:p>
          <a:endParaRPr lang="es-AR"/>
        </a:p>
      </dgm:t>
    </dgm:pt>
    <dgm:pt modelId="{391E30BF-172D-470C-A342-D33C371EBC1D}" type="pres">
      <dgm:prSet presAssocID="{FDE25BD9-DEEB-4F93-863C-D9588FBFDB00}" presName="linearFlow" presStyleCnt="0">
        <dgm:presLayoutVars>
          <dgm:dir/>
          <dgm:animLvl val="lvl"/>
          <dgm:resizeHandles val="exact"/>
        </dgm:presLayoutVars>
      </dgm:prSet>
      <dgm:spPr/>
    </dgm:pt>
    <dgm:pt modelId="{017A16BA-F0C5-4B39-A0B3-95929785753D}" type="pres">
      <dgm:prSet presAssocID="{37F03BC5-C4A4-4D07-B37F-945E6695FA4F}" presName="composite" presStyleCnt="0"/>
      <dgm:spPr/>
    </dgm:pt>
    <dgm:pt modelId="{4D0BB734-EDD0-4359-954F-04F508081574}" type="pres">
      <dgm:prSet presAssocID="{37F03BC5-C4A4-4D07-B37F-945E6695FA4F}" presName="parentText" presStyleLbl="alignNode1" presStyleIdx="0" presStyleCnt="4">
        <dgm:presLayoutVars>
          <dgm:chMax val="1"/>
          <dgm:bulletEnabled val="1"/>
        </dgm:presLayoutVars>
      </dgm:prSet>
      <dgm:spPr/>
    </dgm:pt>
    <dgm:pt modelId="{8006C6CF-E7F4-49AA-8A4F-61F85BD4E235}" type="pres">
      <dgm:prSet presAssocID="{37F03BC5-C4A4-4D07-B37F-945E6695FA4F}" presName="descendantText" presStyleLbl="alignAcc1" presStyleIdx="0" presStyleCnt="4">
        <dgm:presLayoutVars>
          <dgm:bulletEnabled val="1"/>
        </dgm:presLayoutVars>
      </dgm:prSet>
      <dgm:spPr/>
    </dgm:pt>
    <dgm:pt modelId="{D219F325-5725-4DD1-AADF-1C853C672A74}" type="pres">
      <dgm:prSet presAssocID="{CE04178A-A3F0-4516-8288-BD9F13A636AF}" presName="sp" presStyleCnt="0"/>
      <dgm:spPr/>
    </dgm:pt>
    <dgm:pt modelId="{2A0750E7-01BB-4250-99D9-AEDC395CBB70}" type="pres">
      <dgm:prSet presAssocID="{54994C54-B677-48B0-A0DA-6120E4CFDB0A}" presName="composite" presStyleCnt="0"/>
      <dgm:spPr/>
    </dgm:pt>
    <dgm:pt modelId="{BD26869A-149F-416A-8965-B438993E3A2A}" type="pres">
      <dgm:prSet presAssocID="{54994C54-B677-48B0-A0DA-6120E4CFDB0A}" presName="parentText" presStyleLbl="alignNode1" presStyleIdx="1" presStyleCnt="4">
        <dgm:presLayoutVars>
          <dgm:chMax val="1"/>
          <dgm:bulletEnabled val="1"/>
        </dgm:presLayoutVars>
      </dgm:prSet>
      <dgm:spPr/>
    </dgm:pt>
    <dgm:pt modelId="{F8CEE792-C695-4C9F-A0AB-48EFBFEE71DE}" type="pres">
      <dgm:prSet presAssocID="{54994C54-B677-48B0-A0DA-6120E4CFDB0A}" presName="descendantText" presStyleLbl="alignAcc1" presStyleIdx="1" presStyleCnt="4">
        <dgm:presLayoutVars>
          <dgm:bulletEnabled val="1"/>
        </dgm:presLayoutVars>
      </dgm:prSet>
      <dgm:spPr/>
    </dgm:pt>
    <dgm:pt modelId="{616C5C2A-A470-480A-9C3C-C21E697A9E07}" type="pres">
      <dgm:prSet presAssocID="{23BFC08F-A709-4210-ACC2-868B1D1E803A}" presName="sp" presStyleCnt="0"/>
      <dgm:spPr/>
    </dgm:pt>
    <dgm:pt modelId="{F591281C-299D-406E-8DDE-70CF53BCC8AA}" type="pres">
      <dgm:prSet presAssocID="{4EC94D8C-3DD0-42E5-8BBE-624D98EC5013}" presName="composite" presStyleCnt="0"/>
      <dgm:spPr/>
    </dgm:pt>
    <dgm:pt modelId="{6918B0D2-D37C-427E-9E94-6BFFAC5DAA9E}" type="pres">
      <dgm:prSet presAssocID="{4EC94D8C-3DD0-42E5-8BBE-624D98EC5013}" presName="parentText" presStyleLbl="alignNode1" presStyleIdx="2" presStyleCnt="4">
        <dgm:presLayoutVars>
          <dgm:chMax val="1"/>
          <dgm:bulletEnabled val="1"/>
        </dgm:presLayoutVars>
      </dgm:prSet>
      <dgm:spPr/>
    </dgm:pt>
    <dgm:pt modelId="{82E61A58-B6CE-4645-BCF1-B52A3ECDE955}" type="pres">
      <dgm:prSet presAssocID="{4EC94D8C-3DD0-42E5-8BBE-624D98EC5013}" presName="descendantText" presStyleLbl="alignAcc1" presStyleIdx="2" presStyleCnt="4">
        <dgm:presLayoutVars>
          <dgm:bulletEnabled val="1"/>
        </dgm:presLayoutVars>
      </dgm:prSet>
      <dgm:spPr/>
    </dgm:pt>
    <dgm:pt modelId="{C965253E-5F39-4981-9C94-4CA172B31E7F}" type="pres">
      <dgm:prSet presAssocID="{77731D9D-8CC8-442A-98B0-C5FF796DB3DB}" presName="sp" presStyleCnt="0"/>
      <dgm:spPr/>
    </dgm:pt>
    <dgm:pt modelId="{BF22453F-3F67-4F7A-A2D0-AFD70C28DD57}" type="pres">
      <dgm:prSet presAssocID="{CDB20B40-080F-461B-AD01-7FD27F5EB7A2}" presName="composite" presStyleCnt="0"/>
      <dgm:spPr/>
    </dgm:pt>
    <dgm:pt modelId="{17E76CC4-7E3E-4AF3-ADCC-A95AFD1C62A4}" type="pres">
      <dgm:prSet presAssocID="{CDB20B40-080F-461B-AD01-7FD27F5EB7A2}" presName="parentText" presStyleLbl="alignNode1" presStyleIdx="3" presStyleCnt="4">
        <dgm:presLayoutVars>
          <dgm:chMax val="1"/>
          <dgm:bulletEnabled val="1"/>
        </dgm:presLayoutVars>
      </dgm:prSet>
      <dgm:spPr/>
    </dgm:pt>
    <dgm:pt modelId="{61934C28-35F4-4835-8E22-9DC6028DB3F2}" type="pres">
      <dgm:prSet presAssocID="{CDB20B40-080F-461B-AD01-7FD27F5EB7A2}" presName="descendantText" presStyleLbl="alignAcc1" presStyleIdx="3" presStyleCnt="4">
        <dgm:presLayoutVars>
          <dgm:bulletEnabled val="1"/>
        </dgm:presLayoutVars>
      </dgm:prSet>
      <dgm:spPr/>
    </dgm:pt>
  </dgm:ptLst>
  <dgm:cxnLst>
    <dgm:cxn modelId="{C41510B7-461F-4581-A3E2-9A656F95125B}" srcId="{37F03BC5-C4A4-4D07-B37F-945E6695FA4F}" destId="{E2E18CB0-4777-4654-9B7F-7AA942ADD4CE}" srcOrd="0" destOrd="0" parTransId="{AC060C98-3646-4EFF-8B44-6AA16F7068D9}" sibTransId="{6DADB2DB-2C25-452D-89BA-BBB9F885F3DB}"/>
    <dgm:cxn modelId="{2352488C-9F6E-4E9B-92C0-D4C2580B2F96}" srcId="{FDE25BD9-DEEB-4F93-863C-D9588FBFDB00}" destId="{54994C54-B677-48B0-A0DA-6120E4CFDB0A}" srcOrd="1" destOrd="0" parTransId="{50D20765-ED69-4630-A320-E9517100B495}" sibTransId="{23BFC08F-A709-4210-ACC2-868B1D1E803A}"/>
    <dgm:cxn modelId="{E9EE75F5-1514-4D0A-AD1E-0F50242526C4}" srcId="{FDE25BD9-DEEB-4F93-863C-D9588FBFDB00}" destId="{CDB20B40-080F-461B-AD01-7FD27F5EB7A2}" srcOrd="3" destOrd="0" parTransId="{F40AF201-A380-445E-B94F-9AC08FD78136}" sibTransId="{09E765C5-58D9-4C13-84CF-1DAB7563E1B8}"/>
    <dgm:cxn modelId="{2B77C8E7-37B9-4181-9B0D-027FA7C57746}" type="presOf" srcId="{B7F34357-76DD-4C39-9065-CB602346E44E}" destId="{82E61A58-B6CE-4645-BCF1-B52A3ECDE955}" srcOrd="0" destOrd="0" presId="urn:microsoft.com/office/officeart/2005/8/layout/chevron2"/>
    <dgm:cxn modelId="{8DDCA4C5-7892-4DE3-99D2-B3B05F24FA32}" type="presOf" srcId="{54994C54-B677-48B0-A0DA-6120E4CFDB0A}" destId="{BD26869A-149F-416A-8965-B438993E3A2A}" srcOrd="0" destOrd="0" presId="urn:microsoft.com/office/officeart/2005/8/layout/chevron2"/>
    <dgm:cxn modelId="{0D2DEC3E-0F1F-43D0-970D-9CA20C532273}" type="presOf" srcId="{535716DD-9008-44EC-9903-F76475934F12}" destId="{61934C28-35F4-4835-8E22-9DC6028DB3F2}" srcOrd="0" destOrd="0" presId="urn:microsoft.com/office/officeart/2005/8/layout/chevron2"/>
    <dgm:cxn modelId="{2756DCF6-CD35-41B4-9061-CF93E11DDE71}" srcId="{FDE25BD9-DEEB-4F93-863C-D9588FBFDB00}" destId="{4EC94D8C-3DD0-42E5-8BBE-624D98EC5013}" srcOrd="2" destOrd="0" parTransId="{C11DA824-9E91-4D4D-93CE-8FC8CCAE35EC}" sibTransId="{77731D9D-8CC8-442A-98B0-C5FF796DB3DB}"/>
    <dgm:cxn modelId="{DAE58448-883B-40E6-A87D-7CF369311B23}" type="presOf" srcId="{4EC94D8C-3DD0-42E5-8BBE-624D98EC5013}" destId="{6918B0D2-D37C-427E-9E94-6BFFAC5DAA9E}" srcOrd="0" destOrd="0" presId="urn:microsoft.com/office/officeart/2005/8/layout/chevron2"/>
    <dgm:cxn modelId="{0970067B-EF69-4EAF-95B4-0DB45E5CBD79}" srcId="{54994C54-B677-48B0-A0DA-6120E4CFDB0A}" destId="{0AA3A29B-2A24-48CB-B899-1B7B486A81C8}" srcOrd="0" destOrd="0" parTransId="{B5AEDC2A-A6FD-4C80-B253-43C72F524E47}" sibTransId="{436E33BB-1BD7-46D3-B4DC-ED87FA3F5E1F}"/>
    <dgm:cxn modelId="{C387D27D-116D-403C-BE30-988C0BCF685F}" type="presOf" srcId="{CDB20B40-080F-461B-AD01-7FD27F5EB7A2}" destId="{17E76CC4-7E3E-4AF3-ADCC-A95AFD1C62A4}" srcOrd="0" destOrd="0" presId="urn:microsoft.com/office/officeart/2005/8/layout/chevron2"/>
    <dgm:cxn modelId="{053D3B13-B7D7-45E1-8216-3B4F2D25E28D}" srcId="{CDB20B40-080F-461B-AD01-7FD27F5EB7A2}" destId="{535716DD-9008-44EC-9903-F76475934F12}" srcOrd="0" destOrd="0" parTransId="{A4DA58FC-FCB5-4EC8-BF11-835CF05EF270}" sibTransId="{137FC0BE-AC10-4053-9884-987412C195B4}"/>
    <dgm:cxn modelId="{1B5B8C16-B4F4-4ACA-96CF-A56F28C20A40}" type="presOf" srcId="{E2E18CB0-4777-4654-9B7F-7AA942ADD4CE}" destId="{8006C6CF-E7F4-49AA-8A4F-61F85BD4E235}" srcOrd="0" destOrd="0" presId="urn:microsoft.com/office/officeart/2005/8/layout/chevron2"/>
    <dgm:cxn modelId="{D8C976EA-DB8F-40E6-B47C-A8006E9E7283}" type="presOf" srcId="{FDE25BD9-DEEB-4F93-863C-D9588FBFDB00}" destId="{391E30BF-172D-470C-A342-D33C371EBC1D}" srcOrd="0" destOrd="0" presId="urn:microsoft.com/office/officeart/2005/8/layout/chevron2"/>
    <dgm:cxn modelId="{9D6BCCE0-4961-4442-B574-BB19035CE23F}" srcId="{4EC94D8C-3DD0-42E5-8BBE-624D98EC5013}" destId="{B7F34357-76DD-4C39-9065-CB602346E44E}" srcOrd="0" destOrd="0" parTransId="{03DF3A66-7F73-4E9C-931D-D9EBA46941DE}" sibTransId="{0C4F36CE-7E90-4361-B40B-3CFD1D056FB9}"/>
    <dgm:cxn modelId="{B559AED6-151A-4BE4-AFF2-3E0D7FD8AB11}" srcId="{FDE25BD9-DEEB-4F93-863C-D9588FBFDB00}" destId="{37F03BC5-C4A4-4D07-B37F-945E6695FA4F}" srcOrd="0" destOrd="0" parTransId="{F23B864B-F121-4B0A-AC41-3DEBD4F93D42}" sibTransId="{CE04178A-A3F0-4516-8288-BD9F13A636AF}"/>
    <dgm:cxn modelId="{D83EA145-E5B5-4563-887D-5E033FB8600C}" type="presOf" srcId="{37F03BC5-C4A4-4D07-B37F-945E6695FA4F}" destId="{4D0BB734-EDD0-4359-954F-04F508081574}" srcOrd="0" destOrd="0" presId="urn:microsoft.com/office/officeart/2005/8/layout/chevron2"/>
    <dgm:cxn modelId="{9C2836A2-FA97-4A40-A4EB-CD48BF2B701C}" type="presOf" srcId="{0AA3A29B-2A24-48CB-B899-1B7B486A81C8}" destId="{F8CEE792-C695-4C9F-A0AB-48EFBFEE71DE}" srcOrd="0" destOrd="0" presId="urn:microsoft.com/office/officeart/2005/8/layout/chevron2"/>
    <dgm:cxn modelId="{5CA6CBE7-B14B-4BB0-92AC-A5B774FDF2EB}" type="presParOf" srcId="{391E30BF-172D-470C-A342-D33C371EBC1D}" destId="{017A16BA-F0C5-4B39-A0B3-95929785753D}" srcOrd="0" destOrd="0" presId="urn:microsoft.com/office/officeart/2005/8/layout/chevron2"/>
    <dgm:cxn modelId="{5E162DB4-8456-4680-B75A-305FFD52CF76}" type="presParOf" srcId="{017A16BA-F0C5-4B39-A0B3-95929785753D}" destId="{4D0BB734-EDD0-4359-954F-04F508081574}" srcOrd="0" destOrd="0" presId="urn:microsoft.com/office/officeart/2005/8/layout/chevron2"/>
    <dgm:cxn modelId="{F9314F26-F1D0-4540-94B1-AAA3B47130ED}" type="presParOf" srcId="{017A16BA-F0C5-4B39-A0B3-95929785753D}" destId="{8006C6CF-E7F4-49AA-8A4F-61F85BD4E235}" srcOrd="1" destOrd="0" presId="urn:microsoft.com/office/officeart/2005/8/layout/chevron2"/>
    <dgm:cxn modelId="{1638940B-E71C-4090-BE6B-2D3172393E2F}" type="presParOf" srcId="{391E30BF-172D-470C-A342-D33C371EBC1D}" destId="{D219F325-5725-4DD1-AADF-1C853C672A74}" srcOrd="1" destOrd="0" presId="urn:microsoft.com/office/officeart/2005/8/layout/chevron2"/>
    <dgm:cxn modelId="{60A34B91-FB39-4805-ADAB-16F888D57318}" type="presParOf" srcId="{391E30BF-172D-470C-A342-D33C371EBC1D}" destId="{2A0750E7-01BB-4250-99D9-AEDC395CBB70}" srcOrd="2" destOrd="0" presId="urn:microsoft.com/office/officeart/2005/8/layout/chevron2"/>
    <dgm:cxn modelId="{CF7AC9FC-4478-4C65-A6C5-9BCB7F7305F2}" type="presParOf" srcId="{2A0750E7-01BB-4250-99D9-AEDC395CBB70}" destId="{BD26869A-149F-416A-8965-B438993E3A2A}" srcOrd="0" destOrd="0" presId="urn:microsoft.com/office/officeart/2005/8/layout/chevron2"/>
    <dgm:cxn modelId="{FB7C56F3-2600-422E-83A6-5E21897B3C8B}" type="presParOf" srcId="{2A0750E7-01BB-4250-99D9-AEDC395CBB70}" destId="{F8CEE792-C695-4C9F-A0AB-48EFBFEE71DE}" srcOrd="1" destOrd="0" presId="urn:microsoft.com/office/officeart/2005/8/layout/chevron2"/>
    <dgm:cxn modelId="{07F281EC-B695-4F17-A798-E4672DF80F72}" type="presParOf" srcId="{391E30BF-172D-470C-A342-D33C371EBC1D}" destId="{616C5C2A-A470-480A-9C3C-C21E697A9E07}" srcOrd="3" destOrd="0" presId="urn:microsoft.com/office/officeart/2005/8/layout/chevron2"/>
    <dgm:cxn modelId="{F3BCE9F9-B747-4CEA-B91C-380CB91F9937}" type="presParOf" srcId="{391E30BF-172D-470C-A342-D33C371EBC1D}" destId="{F591281C-299D-406E-8DDE-70CF53BCC8AA}" srcOrd="4" destOrd="0" presId="urn:microsoft.com/office/officeart/2005/8/layout/chevron2"/>
    <dgm:cxn modelId="{A9BD5FDB-31DF-4BD1-B984-3BB2A06D21E1}" type="presParOf" srcId="{F591281C-299D-406E-8DDE-70CF53BCC8AA}" destId="{6918B0D2-D37C-427E-9E94-6BFFAC5DAA9E}" srcOrd="0" destOrd="0" presId="urn:microsoft.com/office/officeart/2005/8/layout/chevron2"/>
    <dgm:cxn modelId="{72CDEBA0-0BDB-4FC5-854E-CC61CA4AD67F}" type="presParOf" srcId="{F591281C-299D-406E-8DDE-70CF53BCC8AA}" destId="{82E61A58-B6CE-4645-BCF1-B52A3ECDE955}" srcOrd="1" destOrd="0" presId="urn:microsoft.com/office/officeart/2005/8/layout/chevron2"/>
    <dgm:cxn modelId="{C44E474E-0B64-4C35-8AB4-A92707D808FE}" type="presParOf" srcId="{391E30BF-172D-470C-A342-D33C371EBC1D}" destId="{C965253E-5F39-4981-9C94-4CA172B31E7F}" srcOrd="5" destOrd="0" presId="urn:microsoft.com/office/officeart/2005/8/layout/chevron2"/>
    <dgm:cxn modelId="{D2F3FA25-D9B5-4414-8E05-7A2F2D51538B}" type="presParOf" srcId="{391E30BF-172D-470C-A342-D33C371EBC1D}" destId="{BF22453F-3F67-4F7A-A2D0-AFD70C28DD57}" srcOrd="6" destOrd="0" presId="urn:microsoft.com/office/officeart/2005/8/layout/chevron2"/>
    <dgm:cxn modelId="{A345A1F7-B757-4623-8DBE-B96BC849620C}" type="presParOf" srcId="{BF22453F-3F67-4F7A-A2D0-AFD70C28DD57}" destId="{17E76CC4-7E3E-4AF3-ADCC-A95AFD1C62A4}" srcOrd="0" destOrd="0" presId="urn:microsoft.com/office/officeart/2005/8/layout/chevron2"/>
    <dgm:cxn modelId="{A98A8714-E59F-4972-A492-B0FC48C366D5}" type="presParOf" srcId="{BF22453F-3F67-4F7A-A2D0-AFD70C28DD57}" destId="{61934C28-35F4-4835-8E22-9DC6028DB3F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B9FBB2-BAD8-4376-9C89-A1F56F0D10A9}"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A10CC2B6-18F0-4D68-8B2B-C9FDEAF755B9}">
      <dgm:prSet/>
      <dgm:spPr/>
      <dgm:t>
        <a:bodyPr/>
        <a:lstStyle/>
        <a:p>
          <a:pPr rtl="0"/>
          <a:r>
            <a:rPr lang="es-AR" baseline="0" smtClean="0"/>
            <a:t>Las Variables</a:t>
          </a:r>
          <a:endParaRPr lang="es-AR"/>
        </a:p>
      </dgm:t>
    </dgm:pt>
    <dgm:pt modelId="{5327909C-C840-4DB9-A50A-77CBB7902187}" type="parTrans" cxnId="{229A06C2-B774-4101-89D8-3A06B61B1E30}">
      <dgm:prSet/>
      <dgm:spPr/>
      <dgm:t>
        <a:bodyPr/>
        <a:lstStyle/>
        <a:p>
          <a:endParaRPr lang="es-AR"/>
        </a:p>
      </dgm:t>
    </dgm:pt>
    <dgm:pt modelId="{47211774-436E-467A-B565-9DFBD4872919}" type="sibTrans" cxnId="{229A06C2-B774-4101-89D8-3A06B61B1E30}">
      <dgm:prSet/>
      <dgm:spPr/>
      <dgm:t>
        <a:bodyPr/>
        <a:lstStyle/>
        <a:p>
          <a:endParaRPr lang="es-AR"/>
        </a:p>
      </dgm:t>
    </dgm:pt>
    <dgm:pt modelId="{A87BF425-2A41-451D-A9FB-5AB02433EE30}" type="pres">
      <dgm:prSet presAssocID="{43B9FBB2-BAD8-4376-9C89-A1F56F0D10A9}" presName="linear" presStyleCnt="0">
        <dgm:presLayoutVars>
          <dgm:animLvl val="lvl"/>
          <dgm:resizeHandles val="exact"/>
        </dgm:presLayoutVars>
      </dgm:prSet>
      <dgm:spPr/>
    </dgm:pt>
    <dgm:pt modelId="{BAF2D132-78CA-4474-8AA9-1B6B83917274}" type="pres">
      <dgm:prSet presAssocID="{A10CC2B6-18F0-4D68-8B2B-C9FDEAF755B9}" presName="parentText" presStyleLbl="node1" presStyleIdx="0" presStyleCnt="1">
        <dgm:presLayoutVars>
          <dgm:chMax val="0"/>
          <dgm:bulletEnabled val="1"/>
        </dgm:presLayoutVars>
      </dgm:prSet>
      <dgm:spPr/>
    </dgm:pt>
  </dgm:ptLst>
  <dgm:cxnLst>
    <dgm:cxn modelId="{229A06C2-B774-4101-89D8-3A06B61B1E30}" srcId="{43B9FBB2-BAD8-4376-9C89-A1F56F0D10A9}" destId="{A10CC2B6-18F0-4D68-8B2B-C9FDEAF755B9}" srcOrd="0" destOrd="0" parTransId="{5327909C-C840-4DB9-A50A-77CBB7902187}" sibTransId="{47211774-436E-467A-B565-9DFBD4872919}"/>
    <dgm:cxn modelId="{6A53A0B5-2E40-439C-BC8D-1BF2DC137C8C}" type="presOf" srcId="{A10CC2B6-18F0-4D68-8B2B-C9FDEAF755B9}" destId="{BAF2D132-78CA-4474-8AA9-1B6B83917274}" srcOrd="0" destOrd="0" presId="urn:microsoft.com/office/officeart/2005/8/layout/vList2"/>
    <dgm:cxn modelId="{946F4E52-0144-415A-997B-77622469AAB4}" type="presOf" srcId="{43B9FBB2-BAD8-4376-9C89-A1F56F0D10A9}" destId="{A87BF425-2A41-451D-A9FB-5AB02433EE30}" srcOrd="0" destOrd="0" presId="urn:microsoft.com/office/officeart/2005/8/layout/vList2"/>
    <dgm:cxn modelId="{876DA930-4E3E-4D50-A49E-2DD4BD0008D5}" type="presParOf" srcId="{A87BF425-2A41-451D-A9FB-5AB02433EE30}" destId="{BAF2D132-78CA-4474-8AA9-1B6B8391727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41757B-2628-47A5-AD29-A5C77A4DDD65}"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00896D68-792E-4130-84E1-8DA76515E833}">
      <dgm:prSet/>
      <dgm:spPr/>
      <dgm:t>
        <a:bodyPr/>
        <a:lstStyle/>
        <a:p>
          <a:pPr rtl="0"/>
          <a:r>
            <a:rPr lang="es-AR" b="1" baseline="0" smtClean="0"/>
            <a:t>LAS DEFINICIONES</a:t>
          </a:r>
          <a:endParaRPr lang="es-AR"/>
        </a:p>
      </dgm:t>
    </dgm:pt>
    <dgm:pt modelId="{7CA6FD84-32B2-480F-9B00-33F1C7DAC029}" type="parTrans" cxnId="{6909DD0E-F73D-4101-8CDA-6C721A1CB7FC}">
      <dgm:prSet/>
      <dgm:spPr/>
      <dgm:t>
        <a:bodyPr/>
        <a:lstStyle/>
        <a:p>
          <a:endParaRPr lang="es-AR"/>
        </a:p>
      </dgm:t>
    </dgm:pt>
    <dgm:pt modelId="{F50341A9-BFAC-4496-BD8C-8C72AA397C06}" type="sibTrans" cxnId="{6909DD0E-F73D-4101-8CDA-6C721A1CB7FC}">
      <dgm:prSet/>
      <dgm:spPr/>
      <dgm:t>
        <a:bodyPr/>
        <a:lstStyle/>
        <a:p>
          <a:endParaRPr lang="es-AR"/>
        </a:p>
      </dgm:t>
    </dgm:pt>
    <dgm:pt modelId="{0ADB8C60-3B42-4789-8985-7D6A92CA0F86}" type="pres">
      <dgm:prSet presAssocID="{6D41757B-2628-47A5-AD29-A5C77A4DDD65}" presName="linear" presStyleCnt="0">
        <dgm:presLayoutVars>
          <dgm:animLvl val="lvl"/>
          <dgm:resizeHandles val="exact"/>
        </dgm:presLayoutVars>
      </dgm:prSet>
      <dgm:spPr/>
    </dgm:pt>
    <dgm:pt modelId="{1D9603EC-F8B3-46EA-B203-6D08BEEB891F}" type="pres">
      <dgm:prSet presAssocID="{00896D68-792E-4130-84E1-8DA76515E833}" presName="parentText" presStyleLbl="node1" presStyleIdx="0" presStyleCnt="1">
        <dgm:presLayoutVars>
          <dgm:chMax val="0"/>
          <dgm:bulletEnabled val="1"/>
        </dgm:presLayoutVars>
      </dgm:prSet>
      <dgm:spPr/>
    </dgm:pt>
  </dgm:ptLst>
  <dgm:cxnLst>
    <dgm:cxn modelId="{489A58A8-CBA9-44BB-A7B0-2A4EAB32CF94}" type="presOf" srcId="{00896D68-792E-4130-84E1-8DA76515E833}" destId="{1D9603EC-F8B3-46EA-B203-6D08BEEB891F}" srcOrd="0" destOrd="0" presId="urn:microsoft.com/office/officeart/2005/8/layout/vList2"/>
    <dgm:cxn modelId="{34CA3ACD-D993-49F8-91C5-8E63C60C00E0}" type="presOf" srcId="{6D41757B-2628-47A5-AD29-A5C77A4DDD65}" destId="{0ADB8C60-3B42-4789-8985-7D6A92CA0F86}" srcOrd="0" destOrd="0" presId="urn:microsoft.com/office/officeart/2005/8/layout/vList2"/>
    <dgm:cxn modelId="{6909DD0E-F73D-4101-8CDA-6C721A1CB7FC}" srcId="{6D41757B-2628-47A5-AD29-A5C77A4DDD65}" destId="{00896D68-792E-4130-84E1-8DA76515E833}" srcOrd="0" destOrd="0" parTransId="{7CA6FD84-32B2-480F-9B00-33F1C7DAC029}" sibTransId="{F50341A9-BFAC-4496-BD8C-8C72AA397C06}"/>
    <dgm:cxn modelId="{63090CD4-50F7-4C32-A0EB-46612291DCE4}" type="presParOf" srcId="{0ADB8C60-3B42-4789-8985-7D6A92CA0F86}" destId="{1D9603EC-F8B3-46EA-B203-6D08BEEB891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6D826E5-0A73-43DC-9220-5EF1503AECFA}"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6B54B7AA-9B39-41B1-AE82-89BE8ACE4413}">
      <dgm:prSet/>
      <dgm:spPr/>
      <dgm:t>
        <a:bodyPr/>
        <a:lstStyle/>
        <a:p>
          <a:pPr rtl="0"/>
          <a:r>
            <a:rPr lang="es-AR" b="1" baseline="0" smtClean="0"/>
            <a:t>LAS PROPOSICIONES</a:t>
          </a:r>
          <a:endParaRPr lang="es-AR"/>
        </a:p>
      </dgm:t>
    </dgm:pt>
    <dgm:pt modelId="{1A372641-CE32-44D8-AC67-FA432C172EB9}" type="parTrans" cxnId="{7F67A352-E2F6-427B-BDE6-B07C992C9A9C}">
      <dgm:prSet/>
      <dgm:spPr/>
      <dgm:t>
        <a:bodyPr/>
        <a:lstStyle/>
        <a:p>
          <a:endParaRPr lang="es-AR"/>
        </a:p>
      </dgm:t>
    </dgm:pt>
    <dgm:pt modelId="{963054B8-E247-4FEA-8076-739006C81FA1}" type="sibTrans" cxnId="{7F67A352-E2F6-427B-BDE6-B07C992C9A9C}">
      <dgm:prSet/>
      <dgm:spPr/>
      <dgm:t>
        <a:bodyPr/>
        <a:lstStyle/>
        <a:p>
          <a:endParaRPr lang="es-AR"/>
        </a:p>
      </dgm:t>
    </dgm:pt>
    <dgm:pt modelId="{283656FF-BE95-408C-B5A0-FA1A357E919E}" type="pres">
      <dgm:prSet presAssocID="{06D826E5-0A73-43DC-9220-5EF1503AECFA}" presName="linear" presStyleCnt="0">
        <dgm:presLayoutVars>
          <dgm:animLvl val="lvl"/>
          <dgm:resizeHandles val="exact"/>
        </dgm:presLayoutVars>
      </dgm:prSet>
      <dgm:spPr/>
    </dgm:pt>
    <dgm:pt modelId="{34C7D4BC-9A1A-4325-9278-526A74387915}" type="pres">
      <dgm:prSet presAssocID="{6B54B7AA-9B39-41B1-AE82-89BE8ACE4413}" presName="parentText" presStyleLbl="node1" presStyleIdx="0" presStyleCnt="1">
        <dgm:presLayoutVars>
          <dgm:chMax val="0"/>
          <dgm:bulletEnabled val="1"/>
        </dgm:presLayoutVars>
      </dgm:prSet>
      <dgm:spPr/>
    </dgm:pt>
  </dgm:ptLst>
  <dgm:cxnLst>
    <dgm:cxn modelId="{C9B7D580-27BA-4213-A04D-A5F204157514}" type="presOf" srcId="{6B54B7AA-9B39-41B1-AE82-89BE8ACE4413}" destId="{34C7D4BC-9A1A-4325-9278-526A74387915}" srcOrd="0" destOrd="0" presId="urn:microsoft.com/office/officeart/2005/8/layout/vList2"/>
    <dgm:cxn modelId="{25D0DB49-D991-4D3F-BA20-B03A23ED7527}" type="presOf" srcId="{06D826E5-0A73-43DC-9220-5EF1503AECFA}" destId="{283656FF-BE95-408C-B5A0-FA1A357E919E}" srcOrd="0" destOrd="0" presId="urn:microsoft.com/office/officeart/2005/8/layout/vList2"/>
    <dgm:cxn modelId="{7F67A352-E2F6-427B-BDE6-B07C992C9A9C}" srcId="{06D826E5-0A73-43DC-9220-5EF1503AECFA}" destId="{6B54B7AA-9B39-41B1-AE82-89BE8ACE4413}" srcOrd="0" destOrd="0" parTransId="{1A372641-CE32-44D8-AC67-FA432C172EB9}" sibTransId="{963054B8-E247-4FEA-8076-739006C81FA1}"/>
    <dgm:cxn modelId="{4CC446E8-F734-4A9B-8251-EFE3A5730285}" type="presParOf" srcId="{283656FF-BE95-408C-B5A0-FA1A357E919E}" destId="{34C7D4BC-9A1A-4325-9278-526A7438791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123DFF-8A0C-44FA-A5EA-C977032DB5F1}" type="doc">
      <dgm:prSet loTypeId="urn:microsoft.com/office/officeart/2005/8/layout/vList2" loCatId="list" qsTypeId="urn:microsoft.com/office/officeart/2005/8/quickstyle/3d1" qsCatId="3D" csTypeId="urn:microsoft.com/office/officeart/2005/8/colors/accent1_2" csCatId="accent1"/>
      <dgm:spPr/>
      <dgm:t>
        <a:bodyPr/>
        <a:lstStyle/>
        <a:p>
          <a:endParaRPr lang="es-AR"/>
        </a:p>
      </dgm:t>
    </dgm:pt>
    <dgm:pt modelId="{1D0EA82D-1A82-4CD9-AFCB-891407DB5013}">
      <dgm:prSet/>
      <dgm:spPr/>
      <dgm:t>
        <a:bodyPr/>
        <a:lstStyle/>
        <a:p>
          <a:pPr rtl="0"/>
          <a:r>
            <a:rPr lang="es-AR" b="1" baseline="0" smtClean="0"/>
            <a:t>FORMULACIÓN DE HIPÓTESIS EN UNA INVESTIGACIÓN</a:t>
          </a:r>
          <a:endParaRPr lang="es-AR"/>
        </a:p>
      </dgm:t>
    </dgm:pt>
    <dgm:pt modelId="{434E48C8-151A-4371-A861-4F5E5B446786}" type="parTrans" cxnId="{5E776E59-DC3A-4363-ADEC-7031CF669B2A}">
      <dgm:prSet/>
      <dgm:spPr/>
      <dgm:t>
        <a:bodyPr/>
        <a:lstStyle/>
        <a:p>
          <a:endParaRPr lang="es-AR"/>
        </a:p>
      </dgm:t>
    </dgm:pt>
    <dgm:pt modelId="{4307E2D4-46E0-44F3-9E74-8A42BF9B9BDB}" type="sibTrans" cxnId="{5E776E59-DC3A-4363-ADEC-7031CF669B2A}">
      <dgm:prSet/>
      <dgm:spPr/>
      <dgm:t>
        <a:bodyPr/>
        <a:lstStyle/>
        <a:p>
          <a:endParaRPr lang="es-AR"/>
        </a:p>
      </dgm:t>
    </dgm:pt>
    <dgm:pt modelId="{51F94229-A601-4C5C-B56D-B2CD32F6D092}" type="pres">
      <dgm:prSet presAssocID="{0E123DFF-8A0C-44FA-A5EA-C977032DB5F1}" presName="linear" presStyleCnt="0">
        <dgm:presLayoutVars>
          <dgm:animLvl val="lvl"/>
          <dgm:resizeHandles val="exact"/>
        </dgm:presLayoutVars>
      </dgm:prSet>
      <dgm:spPr/>
    </dgm:pt>
    <dgm:pt modelId="{6C41F8AD-F96B-4D71-A814-EE9C662BDEE1}" type="pres">
      <dgm:prSet presAssocID="{1D0EA82D-1A82-4CD9-AFCB-891407DB5013}" presName="parentText" presStyleLbl="node1" presStyleIdx="0" presStyleCnt="1">
        <dgm:presLayoutVars>
          <dgm:chMax val="0"/>
          <dgm:bulletEnabled val="1"/>
        </dgm:presLayoutVars>
      </dgm:prSet>
      <dgm:spPr/>
    </dgm:pt>
  </dgm:ptLst>
  <dgm:cxnLst>
    <dgm:cxn modelId="{5E776E59-DC3A-4363-ADEC-7031CF669B2A}" srcId="{0E123DFF-8A0C-44FA-A5EA-C977032DB5F1}" destId="{1D0EA82D-1A82-4CD9-AFCB-891407DB5013}" srcOrd="0" destOrd="0" parTransId="{434E48C8-151A-4371-A861-4F5E5B446786}" sibTransId="{4307E2D4-46E0-44F3-9E74-8A42BF9B9BDB}"/>
    <dgm:cxn modelId="{E14BB4BA-AA9A-4EA6-85D9-5073CE6A9490}" type="presOf" srcId="{0E123DFF-8A0C-44FA-A5EA-C977032DB5F1}" destId="{51F94229-A601-4C5C-B56D-B2CD32F6D092}" srcOrd="0" destOrd="0" presId="urn:microsoft.com/office/officeart/2005/8/layout/vList2"/>
    <dgm:cxn modelId="{12905383-E2F5-49B0-B040-686CAD58DBDE}" type="presOf" srcId="{1D0EA82D-1A82-4CD9-AFCB-891407DB5013}" destId="{6C41F8AD-F96B-4D71-A814-EE9C662BDEE1}" srcOrd="0" destOrd="0" presId="urn:microsoft.com/office/officeart/2005/8/layout/vList2"/>
    <dgm:cxn modelId="{0B6995B1-78AB-4EED-84C9-D9BA2284E577}" type="presParOf" srcId="{51F94229-A601-4C5C-B56D-B2CD32F6D092}" destId="{6C41F8AD-F96B-4D71-A814-EE9C662BDE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E3FFC42-B2CE-47E8-94AD-BACF7BB3D565}" type="doc">
      <dgm:prSet loTypeId="urn:microsoft.com/office/officeart/2005/8/layout/vList2" loCatId="list" qsTypeId="urn:microsoft.com/office/officeart/2005/8/quickstyle/simple4" qsCatId="simple" csTypeId="urn:microsoft.com/office/officeart/2005/8/colors/colorful3" csCatId="colorful"/>
      <dgm:spPr/>
      <dgm:t>
        <a:bodyPr/>
        <a:lstStyle/>
        <a:p>
          <a:endParaRPr lang="es-AR"/>
        </a:p>
      </dgm:t>
    </dgm:pt>
    <dgm:pt modelId="{B825B95D-6C60-458C-B868-6E09636D56A9}">
      <dgm:prSet/>
      <dgm:spPr/>
      <dgm:t>
        <a:bodyPr/>
        <a:lstStyle/>
        <a:p>
          <a:pPr rtl="0"/>
          <a:r>
            <a:rPr lang="es-AR" dirty="0" smtClean="0"/>
            <a:t>Como su nombre lo indica, </a:t>
          </a:r>
          <a:r>
            <a:rPr lang="es-AR" i="1" dirty="0" smtClean="0"/>
            <a:t>son posibilidades distintas que pueden plantearse ante las hipótesis de investigación y nula</a:t>
          </a:r>
          <a:endParaRPr lang="es-AR" dirty="0"/>
        </a:p>
      </dgm:t>
    </dgm:pt>
    <dgm:pt modelId="{AE256B1B-5A5A-404F-BCD6-EFB689063423}" type="parTrans" cxnId="{44B38438-672B-4D7E-8603-4CBC291A0846}">
      <dgm:prSet/>
      <dgm:spPr/>
      <dgm:t>
        <a:bodyPr/>
        <a:lstStyle/>
        <a:p>
          <a:endParaRPr lang="es-AR"/>
        </a:p>
      </dgm:t>
    </dgm:pt>
    <dgm:pt modelId="{D481CFC3-8FDB-4C9D-AE25-BA95EB9A62F3}" type="sibTrans" cxnId="{44B38438-672B-4D7E-8603-4CBC291A0846}">
      <dgm:prSet/>
      <dgm:spPr/>
      <dgm:t>
        <a:bodyPr/>
        <a:lstStyle/>
        <a:p>
          <a:endParaRPr lang="es-AR"/>
        </a:p>
      </dgm:t>
    </dgm:pt>
    <dgm:pt modelId="{355D6002-B2BE-497B-BB05-7D7655A863DB}">
      <dgm:prSet/>
      <dgm:spPr/>
      <dgm:t>
        <a:bodyPr/>
        <a:lstStyle/>
        <a:p>
          <a:pPr rtl="0"/>
          <a:r>
            <a:rPr lang="es-AR" b="1" smtClean="0"/>
            <a:t>Hi</a:t>
          </a:r>
          <a:r>
            <a:rPr lang="es-AR" smtClean="0"/>
            <a:t>: “Los jóvenes </a:t>
          </a:r>
          <a:r>
            <a:rPr lang="es-AR" i="1" smtClean="0"/>
            <a:t>le atribuyen más importancia </a:t>
          </a:r>
          <a:r>
            <a:rPr lang="es-AR" smtClean="0"/>
            <a:t>al atractivo físico en sus relaciones heterosexuales que las jóvenes.”</a:t>
          </a:r>
          <a:endParaRPr lang="es-AR"/>
        </a:p>
      </dgm:t>
    </dgm:pt>
    <dgm:pt modelId="{D674A14C-661D-4092-93BA-E189D3618772}" type="parTrans" cxnId="{551929A0-AD17-4A29-BAA6-7BEC473CC623}">
      <dgm:prSet/>
      <dgm:spPr/>
      <dgm:t>
        <a:bodyPr/>
        <a:lstStyle/>
        <a:p>
          <a:endParaRPr lang="es-AR"/>
        </a:p>
      </dgm:t>
    </dgm:pt>
    <dgm:pt modelId="{1829A3A6-62DA-4689-A199-1A1CDBDF4280}" type="sibTrans" cxnId="{551929A0-AD17-4A29-BAA6-7BEC473CC623}">
      <dgm:prSet/>
      <dgm:spPr/>
      <dgm:t>
        <a:bodyPr/>
        <a:lstStyle/>
        <a:p>
          <a:endParaRPr lang="es-AR"/>
        </a:p>
      </dgm:t>
    </dgm:pt>
    <dgm:pt modelId="{DCDA8D13-B76B-4B64-8D2C-9038BD1D89D3}">
      <dgm:prSet/>
      <dgm:spPr/>
      <dgm:t>
        <a:bodyPr/>
        <a:lstStyle/>
        <a:p>
          <a:pPr rtl="0"/>
          <a:r>
            <a:rPr lang="es-AR" b="1" smtClean="0"/>
            <a:t>Ho</a:t>
          </a:r>
          <a:r>
            <a:rPr lang="es-AR" smtClean="0"/>
            <a:t>: “Los jóvenes </a:t>
          </a:r>
          <a:r>
            <a:rPr lang="es-AR" i="1" smtClean="0"/>
            <a:t>no le atribuyen más importancia </a:t>
          </a:r>
          <a:r>
            <a:rPr lang="es-AR" smtClean="0"/>
            <a:t>al atractivo físico en sus relaciones heterosexuales que las jóvenes.”</a:t>
          </a:r>
          <a:endParaRPr lang="es-AR"/>
        </a:p>
      </dgm:t>
    </dgm:pt>
    <dgm:pt modelId="{B5EC4E3B-4836-4064-A9DC-54702C9739CB}" type="parTrans" cxnId="{412ABFEA-17B9-4297-8CF3-DBBA229D5974}">
      <dgm:prSet/>
      <dgm:spPr/>
      <dgm:t>
        <a:bodyPr/>
        <a:lstStyle/>
        <a:p>
          <a:endParaRPr lang="es-AR"/>
        </a:p>
      </dgm:t>
    </dgm:pt>
    <dgm:pt modelId="{C72B2D67-E46E-4C18-969B-83B5EBABA0C9}" type="sibTrans" cxnId="{412ABFEA-17B9-4297-8CF3-DBBA229D5974}">
      <dgm:prSet/>
      <dgm:spPr/>
      <dgm:t>
        <a:bodyPr/>
        <a:lstStyle/>
        <a:p>
          <a:endParaRPr lang="es-AR"/>
        </a:p>
      </dgm:t>
    </dgm:pt>
    <dgm:pt modelId="{B49B90E5-EF5F-4A3D-A6D8-B48558566C56}">
      <dgm:prSet/>
      <dgm:spPr/>
      <dgm:t>
        <a:bodyPr/>
        <a:lstStyle/>
        <a:p>
          <a:pPr rtl="0"/>
          <a:r>
            <a:rPr lang="es-AR" b="1" smtClean="0"/>
            <a:t>Ha: </a:t>
          </a:r>
          <a:r>
            <a:rPr lang="es-AR" smtClean="0"/>
            <a:t>“Los jóvenes </a:t>
          </a:r>
          <a:r>
            <a:rPr lang="es-AR" i="1" smtClean="0"/>
            <a:t>le atribuyen menos importancia </a:t>
          </a:r>
          <a:r>
            <a:rPr lang="es-AR" smtClean="0"/>
            <a:t>al atractivo físico en sus relaciones heterosexuales que las jóvenes.”</a:t>
          </a:r>
          <a:endParaRPr lang="es-AR"/>
        </a:p>
      </dgm:t>
    </dgm:pt>
    <dgm:pt modelId="{49A32B85-544B-4FFD-94C2-7C5DC66084D4}" type="parTrans" cxnId="{B95F1A9F-CE65-4BAD-93E4-0D8D0752ECA6}">
      <dgm:prSet/>
      <dgm:spPr/>
      <dgm:t>
        <a:bodyPr/>
        <a:lstStyle/>
        <a:p>
          <a:endParaRPr lang="es-AR"/>
        </a:p>
      </dgm:t>
    </dgm:pt>
    <dgm:pt modelId="{10FBAB1C-FC83-4382-A37F-A40DBE5F4BE1}" type="sibTrans" cxnId="{B95F1A9F-CE65-4BAD-93E4-0D8D0752ECA6}">
      <dgm:prSet/>
      <dgm:spPr/>
      <dgm:t>
        <a:bodyPr/>
        <a:lstStyle/>
        <a:p>
          <a:endParaRPr lang="es-AR"/>
        </a:p>
      </dgm:t>
    </dgm:pt>
    <dgm:pt modelId="{3D23570C-79DB-436D-9F0A-30B2A1493400}" type="pres">
      <dgm:prSet presAssocID="{DE3FFC42-B2CE-47E8-94AD-BACF7BB3D565}" presName="linear" presStyleCnt="0">
        <dgm:presLayoutVars>
          <dgm:animLvl val="lvl"/>
          <dgm:resizeHandles val="exact"/>
        </dgm:presLayoutVars>
      </dgm:prSet>
      <dgm:spPr/>
    </dgm:pt>
    <dgm:pt modelId="{F86DEB58-40CD-4642-9BBD-D87365C09DF6}" type="pres">
      <dgm:prSet presAssocID="{B825B95D-6C60-458C-B868-6E09636D56A9}" presName="parentText" presStyleLbl="node1" presStyleIdx="0" presStyleCnt="4">
        <dgm:presLayoutVars>
          <dgm:chMax val="0"/>
          <dgm:bulletEnabled val="1"/>
        </dgm:presLayoutVars>
      </dgm:prSet>
      <dgm:spPr/>
    </dgm:pt>
    <dgm:pt modelId="{49868867-0A47-4A7B-9C58-AB5B9061258C}" type="pres">
      <dgm:prSet presAssocID="{D481CFC3-8FDB-4C9D-AE25-BA95EB9A62F3}" presName="spacer" presStyleCnt="0"/>
      <dgm:spPr/>
    </dgm:pt>
    <dgm:pt modelId="{F8517546-BBD0-43F1-8B80-54540D3C74A1}" type="pres">
      <dgm:prSet presAssocID="{355D6002-B2BE-497B-BB05-7D7655A863DB}" presName="parentText" presStyleLbl="node1" presStyleIdx="1" presStyleCnt="4">
        <dgm:presLayoutVars>
          <dgm:chMax val="0"/>
          <dgm:bulletEnabled val="1"/>
        </dgm:presLayoutVars>
      </dgm:prSet>
      <dgm:spPr/>
    </dgm:pt>
    <dgm:pt modelId="{0F1CC2F5-13F5-4BCD-A60B-FF4C95188DC6}" type="pres">
      <dgm:prSet presAssocID="{1829A3A6-62DA-4689-A199-1A1CDBDF4280}" presName="spacer" presStyleCnt="0"/>
      <dgm:spPr/>
    </dgm:pt>
    <dgm:pt modelId="{A5225135-38A7-4044-B474-4143C34A6695}" type="pres">
      <dgm:prSet presAssocID="{DCDA8D13-B76B-4B64-8D2C-9038BD1D89D3}" presName="parentText" presStyleLbl="node1" presStyleIdx="2" presStyleCnt="4">
        <dgm:presLayoutVars>
          <dgm:chMax val="0"/>
          <dgm:bulletEnabled val="1"/>
        </dgm:presLayoutVars>
      </dgm:prSet>
      <dgm:spPr/>
    </dgm:pt>
    <dgm:pt modelId="{14E5159D-C58D-4026-8FAF-2E9BF0EC9D3C}" type="pres">
      <dgm:prSet presAssocID="{C72B2D67-E46E-4C18-969B-83B5EBABA0C9}" presName="spacer" presStyleCnt="0"/>
      <dgm:spPr/>
    </dgm:pt>
    <dgm:pt modelId="{06749700-E18C-4CD8-98A7-7EE9E1F63400}" type="pres">
      <dgm:prSet presAssocID="{B49B90E5-EF5F-4A3D-A6D8-B48558566C56}" presName="parentText" presStyleLbl="node1" presStyleIdx="3" presStyleCnt="4">
        <dgm:presLayoutVars>
          <dgm:chMax val="0"/>
          <dgm:bulletEnabled val="1"/>
        </dgm:presLayoutVars>
      </dgm:prSet>
      <dgm:spPr/>
    </dgm:pt>
  </dgm:ptLst>
  <dgm:cxnLst>
    <dgm:cxn modelId="{55EC929E-BDD4-4C94-B290-15B8DBF33B16}" type="presOf" srcId="{DCDA8D13-B76B-4B64-8D2C-9038BD1D89D3}" destId="{A5225135-38A7-4044-B474-4143C34A6695}" srcOrd="0" destOrd="0" presId="urn:microsoft.com/office/officeart/2005/8/layout/vList2"/>
    <dgm:cxn modelId="{FC57529D-8359-44B5-A78B-6C6F326C08CD}" type="presOf" srcId="{B49B90E5-EF5F-4A3D-A6D8-B48558566C56}" destId="{06749700-E18C-4CD8-98A7-7EE9E1F63400}" srcOrd="0" destOrd="0" presId="urn:microsoft.com/office/officeart/2005/8/layout/vList2"/>
    <dgm:cxn modelId="{414BD0FB-D565-429D-94B2-AED6071A270E}" type="presOf" srcId="{B825B95D-6C60-458C-B868-6E09636D56A9}" destId="{F86DEB58-40CD-4642-9BBD-D87365C09DF6}" srcOrd="0" destOrd="0" presId="urn:microsoft.com/office/officeart/2005/8/layout/vList2"/>
    <dgm:cxn modelId="{44B38438-672B-4D7E-8603-4CBC291A0846}" srcId="{DE3FFC42-B2CE-47E8-94AD-BACF7BB3D565}" destId="{B825B95D-6C60-458C-B868-6E09636D56A9}" srcOrd="0" destOrd="0" parTransId="{AE256B1B-5A5A-404F-BCD6-EFB689063423}" sibTransId="{D481CFC3-8FDB-4C9D-AE25-BA95EB9A62F3}"/>
    <dgm:cxn modelId="{551929A0-AD17-4A29-BAA6-7BEC473CC623}" srcId="{DE3FFC42-B2CE-47E8-94AD-BACF7BB3D565}" destId="{355D6002-B2BE-497B-BB05-7D7655A863DB}" srcOrd="1" destOrd="0" parTransId="{D674A14C-661D-4092-93BA-E189D3618772}" sibTransId="{1829A3A6-62DA-4689-A199-1A1CDBDF4280}"/>
    <dgm:cxn modelId="{412ABFEA-17B9-4297-8CF3-DBBA229D5974}" srcId="{DE3FFC42-B2CE-47E8-94AD-BACF7BB3D565}" destId="{DCDA8D13-B76B-4B64-8D2C-9038BD1D89D3}" srcOrd="2" destOrd="0" parTransId="{B5EC4E3B-4836-4064-A9DC-54702C9739CB}" sibTransId="{C72B2D67-E46E-4C18-969B-83B5EBABA0C9}"/>
    <dgm:cxn modelId="{41357FA3-AF0C-49B4-B440-637F49880278}" type="presOf" srcId="{355D6002-B2BE-497B-BB05-7D7655A863DB}" destId="{F8517546-BBD0-43F1-8B80-54540D3C74A1}" srcOrd="0" destOrd="0" presId="urn:microsoft.com/office/officeart/2005/8/layout/vList2"/>
    <dgm:cxn modelId="{B95F1A9F-CE65-4BAD-93E4-0D8D0752ECA6}" srcId="{DE3FFC42-B2CE-47E8-94AD-BACF7BB3D565}" destId="{B49B90E5-EF5F-4A3D-A6D8-B48558566C56}" srcOrd="3" destOrd="0" parTransId="{49A32B85-544B-4FFD-94C2-7C5DC66084D4}" sibTransId="{10FBAB1C-FC83-4382-A37F-A40DBE5F4BE1}"/>
    <dgm:cxn modelId="{48D5B14B-5A3E-4C69-B4F9-9BB4D1206E18}" type="presOf" srcId="{DE3FFC42-B2CE-47E8-94AD-BACF7BB3D565}" destId="{3D23570C-79DB-436D-9F0A-30B2A1493400}" srcOrd="0" destOrd="0" presId="urn:microsoft.com/office/officeart/2005/8/layout/vList2"/>
    <dgm:cxn modelId="{14F86E9F-36DF-4826-89C4-01BAB1D5900A}" type="presParOf" srcId="{3D23570C-79DB-436D-9F0A-30B2A1493400}" destId="{F86DEB58-40CD-4642-9BBD-D87365C09DF6}" srcOrd="0" destOrd="0" presId="urn:microsoft.com/office/officeart/2005/8/layout/vList2"/>
    <dgm:cxn modelId="{F55006C6-AD90-4843-AEE7-F7CFC7B5C0F6}" type="presParOf" srcId="{3D23570C-79DB-436D-9F0A-30B2A1493400}" destId="{49868867-0A47-4A7B-9C58-AB5B9061258C}" srcOrd="1" destOrd="0" presId="urn:microsoft.com/office/officeart/2005/8/layout/vList2"/>
    <dgm:cxn modelId="{46FF5072-520D-4C66-9305-9E2B51100206}" type="presParOf" srcId="{3D23570C-79DB-436D-9F0A-30B2A1493400}" destId="{F8517546-BBD0-43F1-8B80-54540D3C74A1}" srcOrd="2" destOrd="0" presId="urn:microsoft.com/office/officeart/2005/8/layout/vList2"/>
    <dgm:cxn modelId="{61F12885-2DA5-42AE-B7E1-82F65450A6C1}" type="presParOf" srcId="{3D23570C-79DB-436D-9F0A-30B2A1493400}" destId="{0F1CC2F5-13F5-4BCD-A60B-FF4C95188DC6}" srcOrd="3" destOrd="0" presId="urn:microsoft.com/office/officeart/2005/8/layout/vList2"/>
    <dgm:cxn modelId="{E6D4AB33-C536-4F98-AEA0-0BFC93A9235C}" type="presParOf" srcId="{3D23570C-79DB-436D-9F0A-30B2A1493400}" destId="{A5225135-38A7-4044-B474-4143C34A6695}" srcOrd="4" destOrd="0" presId="urn:microsoft.com/office/officeart/2005/8/layout/vList2"/>
    <dgm:cxn modelId="{464E6B26-814C-4417-9AA9-56B70CC5CA39}" type="presParOf" srcId="{3D23570C-79DB-436D-9F0A-30B2A1493400}" destId="{14E5159D-C58D-4026-8FAF-2E9BF0EC9D3C}" srcOrd="5" destOrd="0" presId="urn:microsoft.com/office/officeart/2005/8/layout/vList2"/>
    <dgm:cxn modelId="{FA6D55A9-3F5D-41FF-8108-602B5B59CD83}" type="presParOf" srcId="{3D23570C-79DB-436D-9F0A-30B2A1493400}" destId="{06749700-E18C-4CD8-98A7-7EE9E1F6340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C116EB4-71C0-4109-8BBD-8F3CC578718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s-AR"/>
        </a:p>
      </dgm:t>
    </dgm:pt>
    <dgm:pt modelId="{8D9591F1-4929-47DC-8B88-E4618F5942CB}">
      <dgm:prSet/>
      <dgm:spPr/>
      <dgm:t>
        <a:bodyPr/>
        <a:lstStyle/>
        <a:p>
          <a:pPr rtl="0"/>
          <a:r>
            <a:rPr lang="es-AR" smtClean="0"/>
            <a:t>Las hipótesis estadísticas son exclusivas del enfoque cuantitativo (o si se tiene un componente considerable de éste) y representan la transformación de las hipótesis de investigación, nulas y alternativas a símbolos estadísticos</a:t>
          </a:r>
          <a:endParaRPr lang="es-AR"/>
        </a:p>
      </dgm:t>
    </dgm:pt>
    <dgm:pt modelId="{AFEC9DC1-0809-485E-9952-3A5675FC8E6A}" type="parTrans" cxnId="{A267F96A-1F29-4F29-81F5-0439932F82FB}">
      <dgm:prSet/>
      <dgm:spPr/>
      <dgm:t>
        <a:bodyPr/>
        <a:lstStyle/>
        <a:p>
          <a:endParaRPr lang="es-AR"/>
        </a:p>
      </dgm:t>
    </dgm:pt>
    <dgm:pt modelId="{EC618FCE-D461-4BDA-9FB9-6573D9B2EE05}" type="sibTrans" cxnId="{A267F96A-1F29-4F29-81F5-0439932F82FB}">
      <dgm:prSet/>
      <dgm:spPr/>
      <dgm:t>
        <a:bodyPr/>
        <a:lstStyle/>
        <a:p>
          <a:endParaRPr lang="es-AR"/>
        </a:p>
      </dgm:t>
    </dgm:pt>
    <dgm:pt modelId="{FEC877F0-EDE6-4052-BB86-DE25C1D293ED}">
      <dgm:prSet/>
      <dgm:spPr/>
      <dgm:t>
        <a:bodyPr/>
        <a:lstStyle/>
        <a:p>
          <a:pPr rtl="0"/>
          <a:r>
            <a:rPr lang="es-AR" smtClean="0"/>
            <a:t>Básicamente </a:t>
          </a:r>
          <a:r>
            <a:rPr lang="es-AR" i="1" smtClean="0"/>
            <a:t>hay tres tipos de hipótesis estadísticas:</a:t>
          </a:r>
          <a:endParaRPr lang="es-AR"/>
        </a:p>
      </dgm:t>
    </dgm:pt>
    <dgm:pt modelId="{9F4C773D-8465-4F11-8DA7-2E5BCD04EDE0}" type="parTrans" cxnId="{127CB413-0559-4499-9CFD-51443D446734}">
      <dgm:prSet/>
      <dgm:spPr/>
      <dgm:t>
        <a:bodyPr/>
        <a:lstStyle/>
        <a:p>
          <a:endParaRPr lang="es-AR"/>
        </a:p>
      </dgm:t>
    </dgm:pt>
    <dgm:pt modelId="{86551E34-6BF3-4809-A068-F185A98E2FE8}" type="sibTrans" cxnId="{127CB413-0559-4499-9CFD-51443D446734}">
      <dgm:prSet/>
      <dgm:spPr/>
      <dgm:t>
        <a:bodyPr/>
        <a:lstStyle/>
        <a:p>
          <a:endParaRPr lang="es-AR"/>
        </a:p>
      </dgm:t>
    </dgm:pt>
    <dgm:pt modelId="{9740AAA0-BBBC-4EB4-A04B-2FB484FB0018}" type="pres">
      <dgm:prSet presAssocID="{6C116EB4-71C0-4109-8BBD-8F3CC5787181}" presName="Name0" presStyleCnt="0">
        <dgm:presLayoutVars>
          <dgm:chMax val="7"/>
          <dgm:dir/>
          <dgm:animLvl val="lvl"/>
          <dgm:resizeHandles val="exact"/>
        </dgm:presLayoutVars>
      </dgm:prSet>
      <dgm:spPr/>
    </dgm:pt>
    <dgm:pt modelId="{9668EBBE-2D3E-42AF-98AC-1FA40103B855}" type="pres">
      <dgm:prSet presAssocID="{8D9591F1-4929-47DC-8B88-E4618F5942CB}" presName="circle1" presStyleLbl="node1" presStyleIdx="0" presStyleCnt="2">
        <dgm:style>
          <a:lnRef idx="0">
            <a:schemeClr val="accent1"/>
          </a:lnRef>
          <a:fillRef idx="3">
            <a:schemeClr val="accent1"/>
          </a:fillRef>
          <a:effectRef idx="3">
            <a:schemeClr val="accent1"/>
          </a:effectRef>
          <a:fontRef idx="minor">
            <a:schemeClr val="lt1"/>
          </a:fontRef>
        </dgm:style>
      </dgm:prSet>
      <dgm:spPr/>
    </dgm:pt>
    <dgm:pt modelId="{5174CFAA-F817-46C5-BE23-456BBE14EF35}" type="pres">
      <dgm:prSet presAssocID="{8D9591F1-4929-47DC-8B88-E4618F5942CB}" presName="space" presStyleCnt="0"/>
      <dgm:spPr/>
    </dgm:pt>
    <dgm:pt modelId="{6A23FEC5-BD33-44F7-A47D-DBF991AE0859}" type="pres">
      <dgm:prSet presAssocID="{8D9591F1-4929-47DC-8B88-E4618F5942CB}" presName="rect1" presStyleLbl="alignAcc1" presStyleIdx="0" presStyleCnt="2"/>
      <dgm:spPr/>
    </dgm:pt>
    <dgm:pt modelId="{8D929C0C-B763-4C6C-A655-45EBFAB7D1C8}" type="pres">
      <dgm:prSet presAssocID="{FEC877F0-EDE6-4052-BB86-DE25C1D293ED}" presName="vertSpace2" presStyleLbl="node1" presStyleIdx="0" presStyleCnt="2"/>
      <dgm:spPr/>
    </dgm:pt>
    <dgm:pt modelId="{0464DB94-9DA2-4DDE-8301-D8CC38973B7A}" type="pres">
      <dgm:prSet presAssocID="{FEC877F0-EDE6-4052-BB86-DE25C1D293ED}" presName="circle2" presStyleLbl="node1" presStyleIdx="1" presStyleCnt="2"/>
      <dgm:spPr/>
    </dgm:pt>
    <dgm:pt modelId="{AC55FF48-9884-4DD4-A9D8-35EEC4456F31}" type="pres">
      <dgm:prSet presAssocID="{FEC877F0-EDE6-4052-BB86-DE25C1D293ED}" presName="rect2" presStyleLbl="alignAcc1" presStyleIdx="1" presStyleCnt="2"/>
      <dgm:spPr/>
    </dgm:pt>
    <dgm:pt modelId="{F56A9F87-B9A6-4DCA-8FDE-DC5717DA9C2C}" type="pres">
      <dgm:prSet presAssocID="{8D9591F1-4929-47DC-8B88-E4618F5942CB}" presName="rect1ParTxNoCh" presStyleLbl="alignAcc1" presStyleIdx="1" presStyleCnt="2">
        <dgm:presLayoutVars>
          <dgm:chMax val="1"/>
          <dgm:bulletEnabled val="1"/>
        </dgm:presLayoutVars>
      </dgm:prSet>
      <dgm:spPr/>
    </dgm:pt>
    <dgm:pt modelId="{7888A7E2-DE32-46FA-95A9-EA8BCA97D432}" type="pres">
      <dgm:prSet presAssocID="{FEC877F0-EDE6-4052-BB86-DE25C1D293ED}" presName="rect2ParTxNoCh" presStyleLbl="alignAcc1" presStyleIdx="1" presStyleCnt="2">
        <dgm:presLayoutVars>
          <dgm:chMax val="1"/>
          <dgm:bulletEnabled val="1"/>
        </dgm:presLayoutVars>
      </dgm:prSet>
      <dgm:spPr/>
    </dgm:pt>
  </dgm:ptLst>
  <dgm:cxnLst>
    <dgm:cxn modelId="{E9C76A5B-049E-4571-AAFA-9668C57A989C}" type="presOf" srcId="{6C116EB4-71C0-4109-8BBD-8F3CC5787181}" destId="{9740AAA0-BBBC-4EB4-A04B-2FB484FB0018}" srcOrd="0" destOrd="0" presId="urn:microsoft.com/office/officeart/2005/8/layout/target3"/>
    <dgm:cxn modelId="{A267F96A-1F29-4F29-81F5-0439932F82FB}" srcId="{6C116EB4-71C0-4109-8BBD-8F3CC5787181}" destId="{8D9591F1-4929-47DC-8B88-E4618F5942CB}" srcOrd="0" destOrd="0" parTransId="{AFEC9DC1-0809-485E-9952-3A5675FC8E6A}" sibTransId="{EC618FCE-D461-4BDA-9FB9-6573D9B2EE05}"/>
    <dgm:cxn modelId="{0811B4B8-9CDE-4C31-BDBF-ACD46279EAE1}" type="presOf" srcId="{8D9591F1-4929-47DC-8B88-E4618F5942CB}" destId="{F56A9F87-B9A6-4DCA-8FDE-DC5717DA9C2C}" srcOrd="1" destOrd="0" presId="urn:microsoft.com/office/officeart/2005/8/layout/target3"/>
    <dgm:cxn modelId="{8518C2DE-CDEE-4C43-820A-6C245E69A749}" type="presOf" srcId="{FEC877F0-EDE6-4052-BB86-DE25C1D293ED}" destId="{7888A7E2-DE32-46FA-95A9-EA8BCA97D432}" srcOrd="1" destOrd="0" presId="urn:microsoft.com/office/officeart/2005/8/layout/target3"/>
    <dgm:cxn modelId="{1A4CAF2B-8844-4B01-8A2E-CF1AB4816264}" type="presOf" srcId="{8D9591F1-4929-47DC-8B88-E4618F5942CB}" destId="{6A23FEC5-BD33-44F7-A47D-DBF991AE0859}" srcOrd="0" destOrd="0" presId="urn:microsoft.com/office/officeart/2005/8/layout/target3"/>
    <dgm:cxn modelId="{A61A6FEA-BE96-4017-9D47-169049910F7D}" type="presOf" srcId="{FEC877F0-EDE6-4052-BB86-DE25C1D293ED}" destId="{AC55FF48-9884-4DD4-A9D8-35EEC4456F31}" srcOrd="0" destOrd="0" presId="urn:microsoft.com/office/officeart/2005/8/layout/target3"/>
    <dgm:cxn modelId="{127CB413-0559-4499-9CFD-51443D446734}" srcId="{6C116EB4-71C0-4109-8BBD-8F3CC5787181}" destId="{FEC877F0-EDE6-4052-BB86-DE25C1D293ED}" srcOrd="1" destOrd="0" parTransId="{9F4C773D-8465-4F11-8DA7-2E5BCD04EDE0}" sibTransId="{86551E34-6BF3-4809-A068-F185A98E2FE8}"/>
    <dgm:cxn modelId="{89782940-F526-45A0-8AD2-ADC2BBBB23D5}" type="presParOf" srcId="{9740AAA0-BBBC-4EB4-A04B-2FB484FB0018}" destId="{9668EBBE-2D3E-42AF-98AC-1FA40103B855}" srcOrd="0" destOrd="0" presId="urn:microsoft.com/office/officeart/2005/8/layout/target3"/>
    <dgm:cxn modelId="{6BF3B069-2DB1-40D1-9D58-57EE55F12566}" type="presParOf" srcId="{9740AAA0-BBBC-4EB4-A04B-2FB484FB0018}" destId="{5174CFAA-F817-46C5-BE23-456BBE14EF35}" srcOrd="1" destOrd="0" presId="urn:microsoft.com/office/officeart/2005/8/layout/target3"/>
    <dgm:cxn modelId="{1A4FEE8E-1910-45AC-89B3-F1C0DE2E4889}" type="presParOf" srcId="{9740AAA0-BBBC-4EB4-A04B-2FB484FB0018}" destId="{6A23FEC5-BD33-44F7-A47D-DBF991AE0859}" srcOrd="2" destOrd="0" presId="urn:microsoft.com/office/officeart/2005/8/layout/target3"/>
    <dgm:cxn modelId="{9FF762E7-FE0C-48F1-A4C9-367FD7F3EA68}" type="presParOf" srcId="{9740AAA0-BBBC-4EB4-A04B-2FB484FB0018}" destId="{8D929C0C-B763-4C6C-A655-45EBFAB7D1C8}" srcOrd="3" destOrd="0" presId="urn:microsoft.com/office/officeart/2005/8/layout/target3"/>
    <dgm:cxn modelId="{5E516659-AB91-474D-B385-AFA605004498}" type="presParOf" srcId="{9740AAA0-BBBC-4EB4-A04B-2FB484FB0018}" destId="{0464DB94-9DA2-4DDE-8301-D8CC38973B7A}" srcOrd="4" destOrd="0" presId="urn:microsoft.com/office/officeart/2005/8/layout/target3"/>
    <dgm:cxn modelId="{542CE555-13AA-4BBD-903A-DAAEB478EACD}" type="presParOf" srcId="{9740AAA0-BBBC-4EB4-A04B-2FB484FB0018}" destId="{AC55FF48-9884-4DD4-A9D8-35EEC4456F31}" srcOrd="5" destOrd="0" presId="urn:microsoft.com/office/officeart/2005/8/layout/target3"/>
    <dgm:cxn modelId="{4D238CA7-6DB0-4A00-9544-CA3BAEC56154}" type="presParOf" srcId="{9740AAA0-BBBC-4EB4-A04B-2FB484FB0018}" destId="{F56A9F87-B9A6-4DCA-8FDE-DC5717DA9C2C}" srcOrd="6" destOrd="0" presId="urn:microsoft.com/office/officeart/2005/8/layout/target3"/>
    <dgm:cxn modelId="{9F185E21-2F0B-45BA-AB8F-95822BB02533}" type="presParOf" srcId="{9740AAA0-BBBC-4EB4-A04B-2FB484FB0018}" destId="{7888A7E2-DE32-46FA-95A9-EA8BCA97D432}"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ADB2E6-B0EC-47FB-91EF-1295AA09D961}">
      <dsp:nvSpPr>
        <dsp:cNvPr id="0" name=""/>
        <dsp:cNvSpPr/>
      </dsp:nvSpPr>
      <dsp:spPr>
        <a:xfrm>
          <a:off x="0" y="25029"/>
          <a:ext cx="6139015" cy="1652100"/>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s-AR" sz="3300" b="1" kern="1200" baseline="0" smtClean="0"/>
            <a:t>EL CONOCIMIENTO CIENTÍFICO</a:t>
          </a:r>
          <a:br>
            <a:rPr lang="es-AR" sz="3300" b="1" kern="1200" baseline="0" smtClean="0"/>
          </a:br>
          <a:r>
            <a:rPr lang="es-AR" sz="3300" b="1" kern="1200" baseline="0" smtClean="0"/>
            <a:t>Y SU VOCABULARIO</a:t>
          </a:r>
          <a:endParaRPr lang="es-AR" sz="3300" kern="1200"/>
        </a:p>
      </dsp:txBody>
      <dsp:txXfrm>
        <a:off x="80649" y="105678"/>
        <a:ext cx="5977717" cy="14908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335E09-0C79-47C0-A246-CCB0005A455E}">
      <dsp:nvSpPr>
        <dsp:cNvPr id="0" name=""/>
        <dsp:cNvSpPr/>
      </dsp:nvSpPr>
      <dsp:spPr>
        <a:xfrm>
          <a:off x="0" y="861"/>
          <a:ext cx="8229600" cy="823680"/>
        </a:xfrm>
        <a:prstGeom prst="roundRect">
          <a:avLst/>
        </a:prstGeom>
        <a:solidFill>
          <a:schemeClr val="accent3">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AR" sz="2200" kern="1200" smtClean="0"/>
            <a:t>Estas hipótesis tienen por objetivo traducir en términos estadísticos una correlación entre dos o más variables</a:t>
          </a:r>
          <a:endParaRPr lang="es-AR" sz="2200" kern="1200"/>
        </a:p>
      </dsp:txBody>
      <dsp:txXfrm>
        <a:off x="40209" y="41070"/>
        <a:ext cx="8149182" cy="743262"/>
      </dsp:txXfrm>
    </dsp:sp>
    <dsp:sp modelId="{B3BB54EE-D59E-4F45-88FD-F395D12EBCD1}">
      <dsp:nvSpPr>
        <dsp:cNvPr id="0" name=""/>
        <dsp:cNvSpPr/>
      </dsp:nvSpPr>
      <dsp:spPr>
        <a:xfrm>
          <a:off x="0" y="887901"/>
          <a:ext cx="8229600" cy="823680"/>
        </a:xfrm>
        <a:prstGeom prst="roundRect">
          <a:avLst/>
        </a:prstGeom>
        <a:solidFill>
          <a:schemeClr val="accent3">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AR" sz="2200" kern="1200" smtClean="0"/>
            <a:t>La hipótesis “a mayor liderazgo en un grupo, mayor eficacia en el logro de sus objetivos” se traduciría así:</a:t>
          </a:r>
          <a:endParaRPr lang="es-AR" sz="2200" kern="1200"/>
        </a:p>
      </dsp:txBody>
      <dsp:txXfrm>
        <a:off x="40209" y="928110"/>
        <a:ext cx="8149182" cy="743262"/>
      </dsp:txXfrm>
    </dsp:sp>
    <dsp:sp modelId="{209E806E-8D53-4B5C-B256-ABBAFCF851B3}">
      <dsp:nvSpPr>
        <dsp:cNvPr id="0" name=""/>
        <dsp:cNvSpPr/>
      </dsp:nvSpPr>
      <dsp:spPr>
        <a:xfrm>
          <a:off x="0" y="1774941"/>
          <a:ext cx="8229600" cy="823680"/>
        </a:xfrm>
        <a:prstGeom prst="roundRect">
          <a:avLst/>
        </a:prstGeom>
        <a:solidFill>
          <a:schemeClr val="accent3">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AR" sz="2200" b="1" kern="1200" smtClean="0"/>
            <a:t>Hi: r</a:t>
          </a:r>
          <a:r>
            <a:rPr lang="es-AR" sz="2200" b="1" kern="1200" baseline="-25000" smtClean="0"/>
            <a:t>xy</a:t>
          </a:r>
          <a:r>
            <a:rPr lang="es-AR" sz="2200" b="1" kern="1200" smtClean="0"/>
            <a:t> &gt; 0 </a:t>
          </a:r>
          <a:r>
            <a:rPr lang="es-AR" sz="2200" kern="1200" smtClean="0"/>
            <a:t>(correlación positiva: una variable aumenta, la otra también)</a:t>
          </a:r>
          <a:endParaRPr lang="es-AR" sz="2200" kern="1200"/>
        </a:p>
      </dsp:txBody>
      <dsp:txXfrm>
        <a:off x="40209" y="1815150"/>
        <a:ext cx="8149182" cy="743262"/>
      </dsp:txXfrm>
    </dsp:sp>
    <dsp:sp modelId="{73F6E713-30BD-448B-A6F5-8FDD0AE83831}">
      <dsp:nvSpPr>
        <dsp:cNvPr id="0" name=""/>
        <dsp:cNvSpPr/>
      </dsp:nvSpPr>
      <dsp:spPr>
        <a:xfrm>
          <a:off x="0" y="2661981"/>
          <a:ext cx="8229600" cy="823680"/>
        </a:xfrm>
        <a:prstGeom prst="roundRect">
          <a:avLst/>
        </a:prstGeom>
        <a:solidFill>
          <a:schemeClr val="accent3">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AR" sz="2200" b="1" kern="1200" smtClean="0"/>
            <a:t>Ho: r</a:t>
          </a:r>
          <a:r>
            <a:rPr lang="es-AR" sz="2200" b="1" kern="1200" baseline="-25000" smtClean="0"/>
            <a:t>xy</a:t>
          </a:r>
          <a:r>
            <a:rPr lang="es-AR" sz="2200" b="1" kern="1200" smtClean="0"/>
            <a:t> = 0 </a:t>
          </a:r>
          <a:r>
            <a:rPr lang="es-AR" sz="2200" kern="1200" smtClean="0"/>
            <a:t>(no hay correlación entre las variables)</a:t>
          </a:r>
          <a:endParaRPr lang="es-AR" sz="2200" kern="1200"/>
        </a:p>
      </dsp:txBody>
      <dsp:txXfrm>
        <a:off x="40209" y="2702190"/>
        <a:ext cx="8149182" cy="743262"/>
      </dsp:txXfrm>
    </dsp:sp>
    <dsp:sp modelId="{87087601-3E6B-4B39-B6F8-20EF74BC66FE}">
      <dsp:nvSpPr>
        <dsp:cNvPr id="0" name=""/>
        <dsp:cNvSpPr/>
      </dsp:nvSpPr>
      <dsp:spPr>
        <a:xfrm>
          <a:off x="0" y="3549021"/>
          <a:ext cx="8229600" cy="823680"/>
        </a:xfrm>
        <a:prstGeom prst="roundRect">
          <a:avLst/>
        </a:prstGeom>
        <a:solidFill>
          <a:schemeClr val="accent3">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AR" sz="2200" b="1" kern="1200" smtClean="0"/>
            <a:t>Ha: r</a:t>
          </a:r>
          <a:r>
            <a:rPr lang="es-AR" sz="2200" b="1" kern="1200" baseline="-25000" smtClean="0"/>
            <a:t>xy</a:t>
          </a:r>
          <a:r>
            <a:rPr lang="es-AR" sz="2200" b="1" kern="1200" smtClean="0"/>
            <a:t> &lt; 0 </a:t>
          </a:r>
          <a:r>
            <a:rPr lang="es-AR" sz="2200" kern="1200" smtClean="0"/>
            <a:t>(correlación negativa: una variable aumenta, la otra disminuye)</a:t>
          </a:r>
          <a:endParaRPr lang="es-AR" sz="2200" kern="1200"/>
        </a:p>
      </dsp:txBody>
      <dsp:txXfrm>
        <a:off x="40209" y="3589230"/>
        <a:ext cx="8149182" cy="7432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7DDD3-4DB7-4DC6-8BC7-41D7536DD7CA}">
      <dsp:nvSpPr>
        <dsp:cNvPr id="0" name=""/>
        <dsp:cNvSpPr/>
      </dsp:nvSpPr>
      <dsp:spPr>
        <a:xfrm>
          <a:off x="0" y="347271"/>
          <a:ext cx="8229600" cy="180063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s-AR" sz="2700" kern="1200" smtClean="0"/>
            <a:t>En estas hipótesis se compara un estadístico entre dos o más grupos. </a:t>
          </a:r>
          <a:endParaRPr lang="es-AR" sz="2700" kern="1200"/>
        </a:p>
      </dsp:txBody>
      <dsp:txXfrm>
        <a:off x="87900" y="435171"/>
        <a:ext cx="8053800" cy="1624830"/>
      </dsp:txXfrm>
    </dsp:sp>
    <dsp:sp modelId="{FCDC6F57-630D-4040-AA3E-3C54C1D5ECAB}">
      <dsp:nvSpPr>
        <dsp:cNvPr id="0" name=""/>
        <dsp:cNvSpPr/>
      </dsp:nvSpPr>
      <dsp:spPr>
        <a:xfrm>
          <a:off x="0" y="2225661"/>
          <a:ext cx="8229600" cy="1800630"/>
        </a:xfrm>
        <a:prstGeom prst="roundRect">
          <a:avLst/>
        </a:prstGeom>
        <a:solidFill>
          <a:schemeClr val="accent5">
            <a:hueOff val="305643"/>
            <a:satOff val="61137"/>
            <a:lumOff val="141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s-AR" sz="2700" kern="1200" smtClean="0"/>
            <a:t>Por ejemplo: “La moda del promedio de los alumnos del Colegio XX, es distinto entre los que cursan el plan nuevo, respecto a los que cursan con el viejo plan”. La hipótesis, en términos estadísticos, se formula así:</a:t>
          </a:r>
          <a:endParaRPr lang="es-AR" sz="2700" kern="1200"/>
        </a:p>
      </dsp:txBody>
      <dsp:txXfrm>
        <a:off x="87900" y="2313561"/>
        <a:ext cx="8053800" cy="162483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CB4E4-4258-40AF-A232-8FB9492FB0ED}">
      <dsp:nvSpPr>
        <dsp:cNvPr id="0" name=""/>
        <dsp:cNvSpPr/>
      </dsp:nvSpPr>
      <dsp:spPr>
        <a:xfrm>
          <a:off x="411479" y="842425"/>
          <a:ext cx="7406640" cy="673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l" defTabSz="889000" rtl="0">
            <a:lnSpc>
              <a:spcPct val="90000"/>
            </a:lnSpc>
            <a:spcBef>
              <a:spcPct val="0"/>
            </a:spcBef>
            <a:spcAft>
              <a:spcPct val="35000"/>
            </a:spcAft>
          </a:pPr>
          <a:r>
            <a:rPr lang="es-AR" sz="2000" b="1" kern="1200" dirty="0" smtClean="0"/>
            <a:t>Hi: M</a:t>
          </a:r>
          <a:r>
            <a:rPr lang="es-AR" sz="2000" b="1" kern="1200" baseline="-25000" dirty="0" smtClean="0"/>
            <a:t>o2</a:t>
          </a:r>
          <a:r>
            <a:rPr lang="es-AR" sz="2000" b="1" kern="1200" dirty="0" smtClean="0"/>
            <a:t> &gt; M</a:t>
          </a:r>
          <a:r>
            <a:rPr lang="es-AR" sz="2000" b="1" kern="1200" baseline="-25000" dirty="0" smtClean="0"/>
            <a:t>o1 </a:t>
          </a:r>
          <a:r>
            <a:rPr lang="es-AR" sz="2000" kern="1200" dirty="0" smtClean="0"/>
            <a:t>“La moda del promedio de los alumnos del plan viejo es mayor a la moda del promedio de los del plan nuevo”</a:t>
          </a:r>
          <a:endParaRPr lang="es-AR" sz="2000" kern="1200" dirty="0"/>
        </a:p>
      </dsp:txBody>
      <dsp:txXfrm>
        <a:off x="411479" y="842425"/>
        <a:ext cx="7406640" cy="673330"/>
      </dsp:txXfrm>
    </dsp:sp>
    <dsp:sp modelId="{32177BA8-FCC9-41C2-A58E-B40EF986703B}">
      <dsp:nvSpPr>
        <dsp:cNvPr id="0" name=""/>
        <dsp:cNvSpPr/>
      </dsp:nvSpPr>
      <dsp:spPr>
        <a:xfrm>
          <a:off x="411479" y="1515756"/>
          <a:ext cx="987552" cy="164592"/>
        </a:xfrm>
        <a:prstGeom prst="parallelogram">
          <a:avLst>
            <a:gd name="adj" fmla="val 14084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C96FDE-8324-44AA-8F90-33A12A82224C}">
      <dsp:nvSpPr>
        <dsp:cNvPr id="0" name=""/>
        <dsp:cNvSpPr/>
      </dsp:nvSpPr>
      <dsp:spPr>
        <a:xfrm>
          <a:off x="1456639" y="1515756"/>
          <a:ext cx="987552" cy="164592"/>
        </a:xfrm>
        <a:prstGeom prst="parallelogram">
          <a:avLst>
            <a:gd name="adj" fmla="val 140840"/>
          </a:avLst>
        </a:prstGeom>
        <a:solidFill>
          <a:schemeClr val="accent2">
            <a:hueOff val="-36861"/>
            <a:satOff val="4434"/>
            <a:lumOff val="510"/>
            <a:alphaOff val="0"/>
          </a:schemeClr>
        </a:solidFill>
        <a:ln w="25400" cap="flat" cmpd="sng" algn="ctr">
          <a:solidFill>
            <a:schemeClr val="accent2">
              <a:hueOff val="-36861"/>
              <a:satOff val="4434"/>
              <a:lumOff val="51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0F6C5E-9783-482B-9489-DEDA77760007}">
      <dsp:nvSpPr>
        <dsp:cNvPr id="0" name=""/>
        <dsp:cNvSpPr/>
      </dsp:nvSpPr>
      <dsp:spPr>
        <a:xfrm>
          <a:off x="2501798" y="1515756"/>
          <a:ext cx="987552" cy="164592"/>
        </a:xfrm>
        <a:prstGeom prst="parallelogram">
          <a:avLst>
            <a:gd name="adj" fmla="val 140840"/>
          </a:avLst>
        </a:prstGeom>
        <a:solidFill>
          <a:schemeClr val="accent2">
            <a:hueOff val="-73723"/>
            <a:satOff val="8867"/>
            <a:lumOff val="1020"/>
            <a:alphaOff val="0"/>
          </a:schemeClr>
        </a:solidFill>
        <a:ln w="25400" cap="flat" cmpd="sng" algn="ctr">
          <a:solidFill>
            <a:schemeClr val="accent2">
              <a:hueOff val="-73723"/>
              <a:satOff val="8867"/>
              <a:lumOff val="102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0B9628-02E9-4A32-BE15-1534739C636D}">
      <dsp:nvSpPr>
        <dsp:cNvPr id="0" name=""/>
        <dsp:cNvSpPr/>
      </dsp:nvSpPr>
      <dsp:spPr>
        <a:xfrm>
          <a:off x="3546957" y="1515756"/>
          <a:ext cx="987552" cy="164592"/>
        </a:xfrm>
        <a:prstGeom prst="parallelogram">
          <a:avLst>
            <a:gd name="adj" fmla="val 140840"/>
          </a:avLst>
        </a:prstGeom>
        <a:solidFill>
          <a:schemeClr val="accent2">
            <a:hueOff val="-110584"/>
            <a:satOff val="13301"/>
            <a:lumOff val="1529"/>
            <a:alphaOff val="0"/>
          </a:schemeClr>
        </a:solidFill>
        <a:ln w="25400" cap="flat" cmpd="sng" algn="ctr">
          <a:solidFill>
            <a:schemeClr val="accent2">
              <a:hueOff val="-110584"/>
              <a:satOff val="13301"/>
              <a:lumOff val="15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FD48EE-307B-4208-B640-2B6688529024}">
      <dsp:nvSpPr>
        <dsp:cNvPr id="0" name=""/>
        <dsp:cNvSpPr/>
      </dsp:nvSpPr>
      <dsp:spPr>
        <a:xfrm>
          <a:off x="4592116" y="1515756"/>
          <a:ext cx="987552" cy="164592"/>
        </a:xfrm>
        <a:prstGeom prst="parallelogram">
          <a:avLst>
            <a:gd name="adj" fmla="val 140840"/>
          </a:avLst>
        </a:prstGeom>
        <a:solidFill>
          <a:schemeClr val="accent2">
            <a:hueOff val="-147445"/>
            <a:satOff val="17734"/>
            <a:lumOff val="2039"/>
            <a:alphaOff val="0"/>
          </a:schemeClr>
        </a:solidFill>
        <a:ln w="25400" cap="flat" cmpd="sng" algn="ctr">
          <a:solidFill>
            <a:schemeClr val="accent2">
              <a:hueOff val="-147445"/>
              <a:satOff val="17734"/>
              <a:lumOff val="203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87E683-ED9C-4948-9BA0-1F8F4F2B6F73}">
      <dsp:nvSpPr>
        <dsp:cNvPr id="0" name=""/>
        <dsp:cNvSpPr/>
      </dsp:nvSpPr>
      <dsp:spPr>
        <a:xfrm>
          <a:off x="5637276" y="1515756"/>
          <a:ext cx="987552" cy="164592"/>
        </a:xfrm>
        <a:prstGeom prst="parallelogram">
          <a:avLst>
            <a:gd name="adj" fmla="val 140840"/>
          </a:avLst>
        </a:prstGeom>
        <a:solidFill>
          <a:schemeClr val="accent2">
            <a:hueOff val="-184307"/>
            <a:satOff val="22167"/>
            <a:lumOff val="2549"/>
            <a:alphaOff val="0"/>
          </a:schemeClr>
        </a:solidFill>
        <a:ln w="25400" cap="flat" cmpd="sng" algn="ctr">
          <a:solidFill>
            <a:schemeClr val="accent2">
              <a:hueOff val="-184307"/>
              <a:satOff val="22167"/>
              <a:lumOff val="254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833816-2919-4EBC-98A5-F13FE2E153E0}">
      <dsp:nvSpPr>
        <dsp:cNvPr id="0" name=""/>
        <dsp:cNvSpPr/>
      </dsp:nvSpPr>
      <dsp:spPr>
        <a:xfrm>
          <a:off x="6682435" y="1515756"/>
          <a:ext cx="987552" cy="164592"/>
        </a:xfrm>
        <a:prstGeom prst="parallelogram">
          <a:avLst>
            <a:gd name="adj" fmla="val 140840"/>
          </a:avLst>
        </a:prstGeom>
        <a:solidFill>
          <a:schemeClr val="accent2">
            <a:hueOff val="-221168"/>
            <a:satOff val="26601"/>
            <a:lumOff val="3059"/>
            <a:alphaOff val="0"/>
          </a:schemeClr>
        </a:solidFill>
        <a:ln w="25400" cap="flat" cmpd="sng" algn="ctr">
          <a:solidFill>
            <a:schemeClr val="accent2">
              <a:hueOff val="-221168"/>
              <a:satOff val="26601"/>
              <a:lumOff val="30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F17030-48A0-4759-B1E4-4678054BB970}">
      <dsp:nvSpPr>
        <dsp:cNvPr id="0" name=""/>
        <dsp:cNvSpPr/>
      </dsp:nvSpPr>
      <dsp:spPr>
        <a:xfrm>
          <a:off x="411479" y="1767820"/>
          <a:ext cx="7406640" cy="673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l" defTabSz="889000" rtl="0">
            <a:lnSpc>
              <a:spcPct val="90000"/>
            </a:lnSpc>
            <a:spcBef>
              <a:spcPct val="0"/>
            </a:spcBef>
            <a:spcAft>
              <a:spcPct val="35000"/>
            </a:spcAft>
          </a:pPr>
          <a:r>
            <a:rPr lang="es-AR" sz="2000" b="1" kern="1200" dirty="0" smtClean="0"/>
            <a:t>Ho: M</a:t>
          </a:r>
          <a:r>
            <a:rPr lang="es-AR" sz="2000" b="1" kern="1200" baseline="-25000" dirty="0" smtClean="0"/>
            <a:t>o2</a:t>
          </a:r>
          <a:r>
            <a:rPr lang="es-AR" sz="2000" b="1" kern="1200" dirty="0" smtClean="0"/>
            <a:t> &lt; M</a:t>
          </a:r>
          <a:r>
            <a:rPr lang="es-AR" sz="2000" b="1" kern="1200" baseline="-25000" dirty="0" smtClean="0"/>
            <a:t>o1</a:t>
          </a:r>
          <a:r>
            <a:rPr lang="es-AR" sz="2000" b="1" kern="1200" dirty="0" smtClean="0"/>
            <a:t> </a:t>
          </a:r>
          <a:r>
            <a:rPr lang="es-AR" sz="2000" kern="1200" dirty="0" smtClean="0"/>
            <a:t>“La moda del promedio de los alumnos del plan viejo no es mayor a la moda del promedio de los del plan nuevo”</a:t>
          </a:r>
          <a:endParaRPr lang="es-AR" sz="2000" kern="1200" dirty="0"/>
        </a:p>
      </dsp:txBody>
      <dsp:txXfrm>
        <a:off x="411479" y="1767820"/>
        <a:ext cx="7406640" cy="673330"/>
      </dsp:txXfrm>
    </dsp:sp>
    <dsp:sp modelId="{50B250A8-9429-44F6-A049-5CCCD220F263}">
      <dsp:nvSpPr>
        <dsp:cNvPr id="0" name=""/>
        <dsp:cNvSpPr/>
      </dsp:nvSpPr>
      <dsp:spPr>
        <a:xfrm>
          <a:off x="411479" y="2441150"/>
          <a:ext cx="987552" cy="164592"/>
        </a:xfrm>
        <a:prstGeom prst="parallelogram">
          <a:avLst>
            <a:gd name="adj" fmla="val 140840"/>
          </a:avLst>
        </a:prstGeom>
        <a:solidFill>
          <a:schemeClr val="accent2">
            <a:hueOff val="-258029"/>
            <a:satOff val="31034"/>
            <a:lumOff val="3569"/>
            <a:alphaOff val="0"/>
          </a:schemeClr>
        </a:solidFill>
        <a:ln w="25400" cap="flat" cmpd="sng" algn="ctr">
          <a:solidFill>
            <a:schemeClr val="accent2">
              <a:hueOff val="-258029"/>
              <a:satOff val="31034"/>
              <a:lumOff val="35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271DEB-95BF-482E-B942-76CEA9BDA97C}">
      <dsp:nvSpPr>
        <dsp:cNvPr id="0" name=""/>
        <dsp:cNvSpPr/>
      </dsp:nvSpPr>
      <dsp:spPr>
        <a:xfrm>
          <a:off x="1456639" y="2441150"/>
          <a:ext cx="987552" cy="164592"/>
        </a:xfrm>
        <a:prstGeom prst="parallelogram">
          <a:avLst>
            <a:gd name="adj" fmla="val 140840"/>
          </a:avLst>
        </a:prstGeom>
        <a:solidFill>
          <a:schemeClr val="accent2">
            <a:hueOff val="-294890"/>
            <a:satOff val="35468"/>
            <a:lumOff val="4078"/>
            <a:alphaOff val="0"/>
          </a:schemeClr>
        </a:solidFill>
        <a:ln w="25400" cap="flat" cmpd="sng" algn="ctr">
          <a:solidFill>
            <a:schemeClr val="accent2">
              <a:hueOff val="-294890"/>
              <a:satOff val="35468"/>
              <a:lumOff val="40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9FA743-B4F4-4565-BE11-9719D9D8B4E7}">
      <dsp:nvSpPr>
        <dsp:cNvPr id="0" name=""/>
        <dsp:cNvSpPr/>
      </dsp:nvSpPr>
      <dsp:spPr>
        <a:xfrm>
          <a:off x="2501798" y="2441150"/>
          <a:ext cx="987552" cy="164592"/>
        </a:xfrm>
        <a:prstGeom prst="parallelogram">
          <a:avLst>
            <a:gd name="adj" fmla="val 140840"/>
          </a:avLst>
        </a:prstGeom>
        <a:solidFill>
          <a:schemeClr val="accent2">
            <a:hueOff val="-331752"/>
            <a:satOff val="39901"/>
            <a:lumOff val="4588"/>
            <a:alphaOff val="0"/>
          </a:schemeClr>
        </a:solidFill>
        <a:ln w="25400" cap="flat" cmpd="sng" algn="ctr">
          <a:solidFill>
            <a:schemeClr val="accent2">
              <a:hueOff val="-331752"/>
              <a:satOff val="39901"/>
              <a:lumOff val="45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2157CC-2327-44EF-8764-1744F54ECF9E}">
      <dsp:nvSpPr>
        <dsp:cNvPr id="0" name=""/>
        <dsp:cNvSpPr/>
      </dsp:nvSpPr>
      <dsp:spPr>
        <a:xfrm>
          <a:off x="3546957" y="2441150"/>
          <a:ext cx="987552" cy="164592"/>
        </a:xfrm>
        <a:prstGeom prst="parallelogram">
          <a:avLst>
            <a:gd name="adj" fmla="val 140840"/>
          </a:avLst>
        </a:prstGeom>
        <a:solidFill>
          <a:schemeClr val="accent2">
            <a:hueOff val="-368613"/>
            <a:satOff val="44335"/>
            <a:lumOff val="5098"/>
            <a:alphaOff val="0"/>
          </a:schemeClr>
        </a:solidFill>
        <a:ln w="25400" cap="flat" cmpd="sng" algn="ctr">
          <a:solidFill>
            <a:schemeClr val="accent2">
              <a:hueOff val="-368613"/>
              <a:satOff val="44335"/>
              <a:lumOff val="50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18D304-F45F-4A83-9239-C0B00EA83841}">
      <dsp:nvSpPr>
        <dsp:cNvPr id="0" name=""/>
        <dsp:cNvSpPr/>
      </dsp:nvSpPr>
      <dsp:spPr>
        <a:xfrm>
          <a:off x="4592116" y="2441150"/>
          <a:ext cx="987552" cy="164592"/>
        </a:xfrm>
        <a:prstGeom prst="parallelogram">
          <a:avLst>
            <a:gd name="adj" fmla="val 140840"/>
          </a:avLst>
        </a:prstGeom>
        <a:solidFill>
          <a:schemeClr val="accent2">
            <a:hueOff val="-405474"/>
            <a:satOff val="48768"/>
            <a:lumOff val="5608"/>
            <a:alphaOff val="0"/>
          </a:schemeClr>
        </a:solidFill>
        <a:ln w="25400" cap="flat" cmpd="sng" algn="ctr">
          <a:solidFill>
            <a:schemeClr val="accent2">
              <a:hueOff val="-405474"/>
              <a:satOff val="48768"/>
              <a:lumOff val="560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576334-6158-4D92-82C3-07DD03C215F9}">
      <dsp:nvSpPr>
        <dsp:cNvPr id="0" name=""/>
        <dsp:cNvSpPr/>
      </dsp:nvSpPr>
      <dsp:spPr>
        <a:xfrm>
          <a:off x="5637276" y="2441150"/>
          <a:ext cx="987552" cy="164592"/>
        </a:xfrm>
        <a:prstGeom prst="parallelogram">
          <a:avLst>
            <a:gd name="adj" fmla="val 140840"/>
          </a:avLst>
        </a:prstGeom>
        <a:solidFill>
          <a:schemeClr val="accent2">
            <a:hueOff val="-442336"/>
            <a:satOff val="53202"/>
            <a:lumOff val="6118"/>
            <a:alphaOff val="0"/>
          </a:schemeClr>
        </a:solidFill>
        <a:ln w="25400" cap="flat" cmpd="sng" algn="ctr">
          <a:solidFill>
            <a:schemeClr val="accent2">
              <a:hueOff val="-442336"/>
              <a:satOff val="53202"/>
              <a:lumOff val="61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AD9CCE-C0AA-4D73-819C-BE83EDDE881F}">
      <dsp:nvSpPr>
        <dsp:cNvPr id="0" name=""/>
        <dsp:cNvSpPr/>
      </dsp:nvSpPr>
      <dsp:spPr>
        <a:xfrm>
          <a:off x="6682435" y="2441150"/>
          <a:ext cx="987552" cy="164592"/>
        </a:xfrm>
        <a:prstGeom prst="parallelogram">
          <a:avLst>
            <a:gd name="adj" fmla="val 140840"/>
          </a:avLst>
        </a:prstGeom>
        <a:solidFill>
          <a:schemeClr val="accent2">
            <a:hueOff val="-479197"/>
            <a:satOff val="57635"/>
            <a:lumOff val="6627"/>
            <a:alphaOff val="0"/>
          </a:schemeClr>
        </a:solidFill>
        <a:ln w="25400" cap="flat" cmpd="sng" algn="ctr">
          <a:solidFill>
            <a:schemeClr val="accent2">
              <a:hueOff val="-479197"/>
              <a:satOff val="57635"/>
              <a:lumOff val="662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3C7138-0139-4C14-B155-75D526B464FA}">
      <dsp:nvSpPr>
        <dsp:cNvPr id="0" name=""/>
        <dsp:cNvSpPr/>
      </dsp:nvSpPr>
      <dsp:spPr>
        <a:xfrm>
          <a:off x="411479" y="2693214"/>
          <a:ext cx="7406640" cy="673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l" defTabSz="889000" rtl="0">
            <a:lnSpc>
              <a:spcPct val="90000"/>
            </a:lnSpc>
            <a:spcBef>
              <a:spcPct val="0"/>
            </a:spcBef>
            <a:spcAft>
              <a:spcPct val="35000"/>
            </a:spcAft>
          </a:pPr>
          <a:r>
            <a:rPr lang="es-AR" sz="2000" b="1" kern="1200" smtClean="0"/>
            <a:t>Ha: M</a:t>
          </a:r>
          <a:r>
            <a:rPr lang="es-AR" sz="2000" b="1" kern="1200" baseline="-25000" smtClean="0"/>
            <a:t>o2</a:t>
          </a:r>
          <a:r>
            <a:rPr lang="es-AR" sz="2000" b="1" kern="1200" smtClean="0"/>
            <a:t> = M</a:t>
          </a:r>
          <a:r>
            <a:rPr lang="es-AR" sz="2000" b="1" kern="1200" baseline="-25000" smtClean="0"/>
            <a:t>o1</a:t>
          </a:r>
          <a:r>
            <a:rPr lang="es-AR" sz="2000" b="1" kern="1200" smtClean="0"/>
            <a:t> </a:t>
          </a:r>
          <a:r>
            <a:rPr lang="es-AR" sz="2000" kern="1200" smtClean="0"/>
            <a:t>“La moda del promedio de los alumnos del plan viejo es igual a la moda del promedio de los del plan nuevo”</a:t>
          </a:r>
          <a:endParaRPr lang="es-AR" sz="2000" kern="1200"/>
        </a:p>
      </dsp:txBody>
      <dsp:txXfrm>
        <a:off x="411479" y="2693214"/>
        <a:ext cx="7406640" cy="673330"/>
      </dsp:txXfrm>
    </dsp:sp>
    <dsp:sp modelId="{9D17F8DA-D73A-4C38-9709-9C1B36DF6199}">
      <dsp:nvSpPr>
        <dsp:cNvPr id="0" name=""/>
        <dsp:cNvSpPr/>
      </dsp:nvSpPr>
      <dsp:spPr>
        <a:xfrm>
          <a:off x="411479" y="3366545"/>
          <a:ext cx="987552" cy="164592"/>
        </a:xfrm>
        <a:prstGeom prst="parallelogram">
          <a:avLst>
            <a:gd name="adj" fmla="val 140840"/>
          </a:avLst>
        </a:prstGeom>
        <a:solidFill>
          <a:schemeClr val="accent2">
            <a:hueOff val="-516058"/>
            <a:satOff val="62069"/>
            <a:lumOff val="7137"/>
            <a:alphaOff val="0"/>
          </a:schemeClr>
        </a:solidFill>
        <a:ln w="25400" cap="flat" cmpd="sng" algn="ctr">
          <a:solidFill>
            <a:schemeClr val="accent2">
              <a:hueOff val="-516058"/>
              <a:satOff val="62069"/>
              <a:lumOff val="713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B9AF2E-EED0-4A43-989E-46F0EDEE06A8}">
      <dsp:nvSpPr>
        <dsp:cNvPr id="0" name=""/>
        <dsp:cNvSpPr/>
      </dsp:nvSpPr>
      <dsp:spPr>
        <a:xfrm>
          <a:off x="1456639" y="3366545"/>
          <a:ext cx="987552" cy="164592"/>
        </a:xfrm>
        <a:prstGeom prst="parallelogram">
          <a:avLst>
            <a:gd name="adj" fmla="val 140840"/>
          </a:avLst>
        </a:prstGeom>
        <a:solidFill>
          <a:schemeClr val="accent2">
            <a:hueOff val="-552920"/>
            <a:satOff val="66502"/>
            <a:lumOff val="7647"/>
            <a:alphaOff val="0"/>
          </a:schemeClr>
        </a:solidFill>
        <a:ln w="25400" cap="flat" cmpd="sng" algn="ctr">
          <a:solidFill>
            <a:schemeClr val="accent2">
              <a:hueOff val="-552920"/>
              <a:satOff val="66502"/>
              <a:lumOff val="764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1DBFAC-E7A3-43AB-8B84-E84B35109C1F}">
      <dsp:nvSpPr>
        <dsp:cNvPr id="0" name=""/>
        <dsp:cNvSpPr/>
      </dsp:nvSpPr>
      <dsp:spPr>
        <a:xfrm>
          <a:off x="2501798" y="3366545"/>
          <a:ext cx="987552" cy="164592"/>
        </a:xfrm>
        <a:prstGeom prst="parallelogram">
          <a:avLst>
            <a:gd name="adj" fmla="val 140840"/>
          </a:avLst>
        </a:prstGeom>
        <a:solidFill>
          <a:schemeClr val="accent2">
            <a:hueOff val="-589781"/>
            <a:satOff val="70936"/>
            <a:lumOff val="8157"/>
            <a:alphaOff val="0"/>
          </a:schemeClr>
        </a:solidFill>
        <a:ln w="25400" cap="flat" cmpd="sng" algn="ctr">
          <a:solidFill>
            <a:schemeClr val="accent2">
              <a:hueOff val="-589781"/>
              <a:satOff val="70936"/>
              <a:lumOff val="81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74BECE-28D9-4D89-BE76-62729955B05C}">
      <dsp:nvSpPr>
        <dsp:cNvPr id="0" name=""/>
        <dsp:cNvSpPr/>
      </dsp:nvSpPr>
      <dsp:spPr>
        <a:xfrm>
          <a:off x="3546957" y="3366545"/>
          <a:ext cx="987552" cy="164592"/>
        </a:xfrm>
        <a:prstGeom prst="parallelogram">
          <a:avLst>
            <a:gd name="adj" fmla="val 140840"/>
          </a:avLst>
        </a:prstGeom>
        <a:solidFill>
          <a:schemeClr val="accent2">
            <a:hueOff val="-626642"/>
            <a:satOff val="75370"/>
            <a:lumOff val="8667"/>
            <a:alphaOff val="0"/>
          </a:schemeClr>
        </a:solidFill>
        <a:ln w="25400" cap="flat" cmpd="sng" algn="ctr">
          <a:solidFill>
            <a:schemeClr val="accent2">
              <a:hueOff val="-626642"/>
              <a:satOff val="75370"/>
              <a:lumOff val="86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1A8B71-D91B-4DAA-9F66-1842CFB20258}">
      <dsp:nvSpPr>
        <dsp:cNvPr id="0" name=""/>
        <dsp:cNvSpPr/>
      </dsp:nvSpPr>
      <dsp:spPr>
        <a:xfrm>
          <a:off x="4592116" y="3366545"/>
          <a:ext cx="987552" cy="164592"/>
        </a:xfrm>
        <a:prstGeom prst="parallelogram">
          <a:avLst>
            <a:gd name="adj" fmla="val 140840"/>
          </a:avLst>
        </a:prstGeom>
        <a:solidFill>
          <a:schemeClr val="accent2">
            <a:hueOff val="-663503"/>
            <a:satOff val="79803"/>
            <a:lumOff val="9176"/>
            <a:alphaOff val="0"/>
          </a:schemeClr>
        </a:solidFill>
        <a:ln w="25400" cap="flat" cmpd="sng" algn="ctr">
          <a:solidFill>
            <a:schemeClr val="accent2">
              <a:hueOff val="-663503"/>
              <a:satOff val="79803"/>
              <a:lumOff val="917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3CA1B-4085-4C59-B4C1-EB58E6E90056}">
      <dsp:nvSpPr>
        <dsp:cNvPr id="0" name=""/>
        <dsp:cNvSpPr/>
      </dsp:nvSpPr>
      <dsp:spPr>
        <a:xfrm>
          <a:off x="5637276" y="3366545"/>
          <a:ext cx="987552" cy="164592"/>
        </a:xfrm>
        <a:prstGeom prst="parallelogram">
          <a:avLst>
            <a:gd name="adj" fmla="val 140840"/>
          </a:avLst>
        </a:prstGeom>
        <a:solidFill>
          <a:schemeClr val="accent2">
            <a:hueOff val="-700365"/>
            <a:satOff val="84236"/>
            <a:lumOff val="9686"/>
            <a:alphaOff val="0"/>
          </a:schemeClr>
        </a:solidFill>
        <a:ln w="25400" cap="flat" cmpd="sng" algn="ctr">
          <a:solidFill>
            <a:schemeClr val="accent2">
              <a:hueOff val="-700365"/>
              <a:satOff val="84236"/>
              <a:lumOff val="9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1B2F34-CAAE-447C-BF94-E399236B271E}">
      <dsp:nvSpPr>
        <dsp:cNvPr id="0" name=""/>
        <dsp:cNvSpPr/>
      </dsp:nvSpPr>
      <dsp:spPr>
        <a:xfrm>
          <a:off x="6682435" y="3366545"/>
          <a:ext cx="987552" cy="164592"/>
        </a:xfrm>
        <a:prstGeom prst="parallelogram">
          <a:avLst>
            <a:gd name="adj" fmla="val 140840"/>
          </a:avLst>
        </a:prstGeom>
        <a:solidFill>
          <a:schemeClr val="accent2">
            <a:hueOff val="-737226"/>
            <a:satOff val="88670"/>
            <a:lumOff val="10196"/>
            <a:alphaOff val="0"/>
          </a:schemeClr>
        </a:solidFill>
        <a:ln w="25400" cap="flat" cmpd="sng" algn="ctr">
          <a:solidFill>
            <a:schemeClr val="accent2">
              <a:hueOff val="-737226"/>
              <a:satOff val="88670"/>
              <a:lumOff val="101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BD3B2-D2E8-4ED9-9498-8AECC81F8564}">
      <dsp:nvSpPr>
        <dsp:cNvPr id="0" name=""/>
        <dsp:cNvSpPr/>
      </dsp:nvSpPr>
      <dsp:spPr>
        <a:xfrm>
          <a:off x="0" y="8880"/>
          <a:ext cx="7696200" cy="127763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l" defTabSz="2489200" rtl="0">
            <a:lnSpc>
              <a:spcPct val="90000"/>
            </a:lnSpc>
            <a:spcBef>
              <a:spcPct val="0"/>
            </a:spcBef>
            <a:spcAft>
              <a:spcPct val="35000"/>
            </a:spcAft>
          </a:pPr>
          <a:r>
            <a:rPr lang="es-AR" sz="5600" b="1" kern="1200" baseline="0" smtClean="0"/>
            <a:t>LAS TEORÍAS</a:t>
          </a:r>
          <a:endParaRPr lang="es-AR" sz="5600" kern="1200"/>
        </a:p>
      </dsp:txBody>
      <dsp:txXfrm>
        <a:off x="62369" y="71249"/>
        <a:ext cx="7571462" cy="115290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863A0-BCA6-41C7-92F7-8A89D839B627}">
      <dsp:nvSpPr>
        <dsp:cNvPr id="0" name=""/>
        <dsp:cNvSpPr/>
      </dsp:nvSpPr>
      <dsp:spPr>
        <a:xfrm>
          <a:off x="1872" y="0"/>
          <a:ext cx="1826344" cy="4373563"/>
        </a:xfrm>
        <a:prstGeom prst="roundRect">
          <a:avLst>
            <a:gd name="adj" fmla="val 10000"/>
          </a:avLst>
        </a:prstGeom>
        <a:gradFill rotWithShape="0">
          <a:gsLst>
            <a:gs pos="0">
              <a:schemeClr val="accent6">
                <a:shade val="60000"/>
                <a:hueOff val="0"/>
                <a:satOff val="0"/>
                <a:lumOff val="0"/>
                <a:alphaOff val="0"/>
                <a:tint val="73000"/>
                <a:shade val="100000"/>
                <a:satMod val="150000"/>
              </a:schemeClr>
            </a:gs>
            <a:gs pos="25000">
              <a:schemeClr val="accent6">
                <a:shade val="60000"/>
                <a:hueOff val="0"/>
                <a:satOff val="0"/>
                <a:lumOff val="0"/>
                <a:alphaOff val="0"/>
                <a:tint val="96000"/>
                <a:shade val="80000"/>
                <a:satMod val="105000"/>
              </a:schemeClr>
            </a:gs>
            <a:gs pos="38000">
              <a:schemeClr val="accent6">
                <a:shade val="60000"/>
                <a:hueOff val="0"/>
                <a:satOff val="0"/>
                <a:lumOff val="0"/>
                <a:alphaOff val="0"/>
                <a:tint val="96000"/>
                <a:shade val="59000"/>
                <a:satMod val="120000"/>
              </a:schemeClr>
            </a:gs>
            <a:gs pos="55000">
              <a:schemeClr val="accent6">
                <a:shade val="60000"/>
                <a:hueOff val="0"/>
                <a:satOff val="0"/>
                <a:lumOff val="0"/>
                <a:alphaOff val="0"/>
                <a:tint val="100000"/>
                <a:shade val="57000"/>
                <a:satMod val="120000"/>
              </a:schemeClr>
            </a:gs>
            <a:gs pos="80000">
              <a:schemeClr val="accent6">
                <a:shade val="60000"/>
                <a:hueOff val="0"/>
                <a:satOff val="0"/>
                <a:lumOff val="0"/>
                <a:alphaOff val="0"/>
                <a:tint val="100000"/>
                <a:shade val="56000"/>
                <a:satMod val="145000"/>
              </a:schemeClr>
            </a:gs>
            <a:gs pos="88000">
              <a:schemeClr val="accent6">
                <a:shade val="60000"/>
                <a:hueOff val="0"/>
                <a:satOff val="0"/>
                <a:lumOff val="0"/>
                <a:alphaOff val="0"/>
                <a:tint val="100000"/>
                <a:shade val="63000"/>
                <a:satMod val="160000"/>
              </a:schemeClr>
            </a:gs>
            <a:gs pos="100000">
              <a:schemeClr val="accent6">
                <a:shade val="60000"/>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AR" sz="2400" kern="1200" dirty="0" smtClean="0"/>
            <a:t>En la tradición científica, la palabra "teoría" se utiliza en dos sentidos diferentes.</a:t>
          </a:r>
          <a:endParaRPr lang="es-AR" sz="2400" kern="1200" dirty="0"/>
        </a:p>
      </dsp:txBody>
      <dsp:txXfrm>
        <a:off x="55364" y="53492"/>
        <a:ext cx="1719360" cy="4266579"/>
      </dsp:txXfrm>
    </dsp:sp>
    <dsp:sp modelId="{6454D661-68B0-483C-BF8D-E12A6F5847B1}">
      <dsp:nvSpPr>
        <dsp:cNvPr id="0" name=""/>
        <dsp:cNvSpPr/>
      </dsp:nvSpPr>
      <dsp:spPr>
        <a:xfrm>
          <a:off x="2135042" y="0"/>
          <a:ext cx="1826344" cy="4373563"/>
        </a:xfrm>
        <a:prstGeom prst="roundRect">
          <a:avLst>
            <a:gd name="adj" fmla="val 10000"/>
          </a:avLst>
        </a:prstGeom>
        <a:gradFill rotWithShape="0">
          <a:gsLst>
            <a:gs pos="0">
              <a:schemeClr val="accent6">
                <a:shade val="60000"/>
                <a:hueOff val="0"/>
                <a:satOff val="0"/>
                <a:lumOff val="0"/>
                <a:alphaOff val="0"/>
                <a:tint val="73000"/>
                <a:shade val="100000"/>
                <a:satMod val="150000"/>
              </a:schemeClr>
            </a:gs>
            <a:gs pos="25000">
              <a:schemeClr val="accent6">
                <a:shade val="60000"/>
                <a:hueOff val="0"/>
                <a:satOff val="0"/>
                <a:lumOff val="0"/>
                <a:alphaOff val="0"/>
                <a:tint val="96000"/>
                <a:shade val="80000"/>
                <a:satMod val="105000"/>
              </a:schemeClr>
            </a:gs>
            <a:gs pos="38000">
              <a:schemeClr val="accent6">
                <a:shade val="60000"/>
                <a:hueOff val="0"/>
                <a:satOff val="0"/>
                <a:lumOff val="0"/>
                <a:alphaOff val="0"/>
                <a:tint val="96000"/>
                <a:shade val="59000"/>
                <a:satMod val="120000"/>
              </a:schemeClr>
            </a:gs>
            <a:gs pos="55000">
              <a:schemeClr val="accent6">
                <a:shade val="60000"/>
                <a:hueOff val="0"/>
                <a:satOff val="0"/>
                <a:lumOff val="0"/>
                <a:alphaOff val="0"/>
                <a:tint val="100000"/>
                <a:shade val="57000"/>
                <a:satMod val="120000"/>
              </a:schemeClr>
            </a:gs>
            <a:gs pos="80000">
              <a:schemeClr val="accent6">
                <a:shade val="60000"/>
                <a:hueOff val="0"/>
                <a:satOff val="0"/>
                <a:lumOff val="0"/>
                <a:alphaOff val="0"/>
                <a:tint val="100000"/>
                <a:shade val="56000"/>
                <a:satMod val="145000"/>
              </a:schemeClr>
            </a:gs>
            <a:gs pos="88000">
              <a:schemeClr val="accent6">
                <a:shade val="60000"/>
                <a:hueOff val="0"/>
                <a:satOff val="0"/>
                <a:lumOff val="0"/>
                <a:alphaOff val="0"/>
                <a:tint val="100000"/>
                <a:shade val="63000"/>
                <a:satMod val="160000"/>
              </a:schemeClr>
            </a:gs>
            <a:gs pos="100000">
              <a:schemeClr val="accent6">
                <a:shade val="60000"/>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s-AR" sz="2200" b="1" i="1" kern="1200" dirty="0" smtClean="0"/>
            <a:t>Taxonomías:</a:t>
          </a:r>
          <a:r>
            <a:rPr lang="es-AR" sz="2400" b="1" i="1" kern="1200" dirty="0" smtClean="0"/>
            <a:t> </a:t>
          </a:r>
          <a:r>
            <a:rPr lang="es-AR" sz="2400" kern="1200" dirty="0" smtClean="0"/>
            <a:t>hace referencia al desarrollo de esquemas ordenados que definen y clasifican objetos</a:t>
          </a:r>
          <a:endParaRPr lang="es-AR" sz="2400" kern="1200" dirty="0"/>
        </a:p>
      </dsp:txBody>
      <dsp:txXfrm>
        <a:off x="2188534" y="53492"/>
        <a:ext cx="1719360" cy="4266579"/>
      </dsp:txXfrm>
    </dsp:sp>
    <dsp:sp modelId="{BE5E3A1D-DE42-4F19-AD42-D5B708E2C5F7}">
      <dsp:nvSpPr>
        <dsp:cNvPr id="0" name=""/>
        <dsp:cNvSpPr/>
      </dsp:nvSpPr>
      <dsp:spPr>
        <a:xfrm>
          <a:off x="4268212" y="0"/>
          <a:ext cx="1826344" cy="4373563"/>
        </a:xfrm>
        <a:prstGeom prst="roundRect">
          <a:avLst>
            <a:gd name="adj" fmla="val 10000"/>
          </a:avLst>
        </a:prstGeom>
        <a:gradFill rotWithShape="0">
          <a:gsLst>
            <a:gs pos="0">
              <a:schemeClr val="accent6">
                <a:shade val="60000"/>
                <a:hueOff val="0"/>
                <a:satOff val="0"/>
                <a:lumOff val="0"/>
                <a:alphaOff val="0"/>
                <a:tint val="73000"/>
                <a:shade val="100000"/>
                <a:satMod val="150000"/>
              </a:schemeClr>
            </a:gs>
            <a:gs pos="25000">
              <a:schemeClr val="accent6">
                <a:shade val="60000"/>
                <a:hueOff val="0"/>
                <a:satOff val="0"/>
                <a:lumOff val="0"/>
                <a:alphaOff val="0"/>
                <a:tint val="96000"/>
                <a:shade val="80000"/>
                <a:satMod val="105000"/>
              </a:schemeClr>
            </a:gs>
            <a:gs pos="38000">
              <a:schemeClr val="accent6">
                <a:shade val="60000"/>
                <a:hueOff val="0"/>
                <a:satOff val="0"/>
                <a:lumOff val="0"/>
                <a:alphaOff val="0"/>
                <a:tint val="96000"/>
                <a:shade val="59000"/>
                <a:satMod val="120000"/>
              </a:schemeClr>
            </a:gs>
            <a:gs pos="55000">
              <a:schemeClr val="accent6">
                <a:shade val="60000"/>
                <a:hueOff val="0"/>
                <a:satOff val="0"/>
                <a:lumOff val="0"/>
                <a:alphaOff val="0"/>
                <a:tint val="100000"/>
                <a:shade val="57000"/>
                <a:satMod val="120000"/>
              </a:schemeClr>
            </a:gs>
            <a:gs pos="80000">
              <a:schemeClr val="accent6">
                <a:shade val="60000"/>
                <a:hueOff val="0"/>
                <a:satOff val="0"/>
                <a:lumOff val="0"/>
                <a:alphaOff val="0"/>
                <a:tint val="100000"/>
                <a:shade val="56000"/>
                <a:satMod val="145000"/>
              </a:schemeClr>
            </a:gs>
            <a:gs pos="88000">
              <a:schemeClr val="accent6">
                <a:shade val="60000"/>
                <a:hueOff val="0"/>
                <a:satOff val="0"/>
                <a:lumOff val="0"/>
                <a:alphaOff val="0"/>
                <a:tint val="100000"/>
                <a:shade val="63000"/>
                <a:satMod val="160000"/>
              </a:schemeClr>
            </a:gs>
            <a:gs pos="100000">
              <a:schemeClr val="accent6">
                <a:shade val="60000"/>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s-AR" sz="2000" b="1" kern="1200" dirty="0" smtClean="0"/>
            <a:t>"teoría“</a:t>
          </a:r>
          <a:r>
            <a:rPr lang="es-AR" sz="2000" kern="1200" dirty="0" smtClean="0"/>
            <a:t>: se refiere a un </a:t>
          </a:r>
          <a:r>
            <a:rPr lang="es-AR" sz="2000" b="1" i="1" kern="1200" dirty="0" smtClean="0"/>
            <a:t>conjunto de proposiciones, sistemáticamente organizadas e interrelacionadas, que pueden ser sustentadas por evidencia empírica.</a:t>
          </a:r>
          <a:endParaRPr lang="es-AR" sz="2000" kern="1200" dirty="0"/>
        </a:p>
      </dsp:txBody>
      <dsp:txXfrm>
        <a:off x="4321704" y="53492"/>
        <a:ext cx="1719360" cy="4266579"/>
      </dsp:txXfrm>
    </dsp:sp>
    <dsp:sp modelId="{1C74C9E0-B7EE-41BA-ABEA-846C5C931CF8}">
      <dsp:nvSpPr>
        <dsp:cNvPr id="0" name=""/>
        <dsp:cNvSpPr/>
      </dsp:nvSpPr>
      <dsp:spPr>
        <a:xfrm>
          <a:off x="6401383" y="0"/>
          <a:ext cx="1826344" cy="4373563"/>
        </a:xfrm>
        <a:prstGeom prst="roundRect">
          <a:avLst>
            <a:gd name="adj" fmla="val 10000"/>
          </a:avLst>
        </a:prstGeom>
        <a:gradFill rotWithShape="0">
          <a:gsLst>
            <a:gs pos="0">
              <a:schemeClr val="accent6">
                <a:shade val="60000"/>
                <a:hueOff val="0"/>
                <a:satOff val="0"/>
                <a:lumOff val="0"/>
                <a:alphaOff val="0"/>
                <a:tint val="73000"/>
                <a:shade val="100000"/>
                <a:satMod val="150000"/>
              </a:schemeClr>
            </a:gs>
            <a:gs pos="25000">
              <a:schemeClr val="accent6">
                <a:shade val="60000"/>
                <a:hueOff val="0"/>
                <a:satOff val="0"/>
                <a:lumOff val="0"/>
                <a:alphaOff val="0"/>
                <a:tint val="96000"/>
                <a:shade val="80000"/>
                <a:satMod val="105000"/>
              </a:schemeClr>
            </a:gs>
            <a:gs pos="38000">
              <a:schemeClr val="accent6">
                <a:shade val="60000"/>
                <a:hueOff val="0"/>
                <a:satOff val="0"/>
                <a:lumOff val="0"/>
                <a:alphaOff val="0"/>
                <a:tint val="96000"/>
                <a:shade val="59000"/>
                <a:satMod val="120000"/>
              </a:schemeClr>
            </a:gs>
            <a:gs pos="55000">
              <a:schemeClr val="accent6">
                <a:shade val="60000"/>
                <a:hueOff val="0"/>
                <a:satOff val="0"/>
                <a:lumOff val="0"/>
                <a:alphaOff val="0"/>
                <a:tint val="100000"/>
                <a:shade val="57000"/>
                <a:satMod val="120000"/>
              </a:schemeClr>
            </a:gs>
            <a:gs pos="80000">
              <a:schemeClr val="accent6">
                <a:shade val="60000"/>
                <a:hueOff val="0"/>
                <a:satOff val="0"/>
                <a:lumOff val="0"/>
                <a:alphaOff val="0"/>
                <a:tint val="100000"/>
                <a:shade val="56000"/>
                <a:satMod val="145000"/>
              </a:schemeClr>
            </a:gs>
            <a:gs pos="88000">
              <a:schemeClr val="accent6">
                <a:shade val="60000"/>
                <a:hueOff val="0"/>
                <a:satOff val="0"/>
                <a:lumOff val="0"/>
                <a:alphaOff val="0"/>
                <a:tint val="100000"/>
                <a:shade val="63000"/>
                <a:satMod val="160000"/>
              </a:schemeClr>
            </a:gs>
            <a:gs pos="100000">
              <a:schemeClr val="accent6">
                <a:shade val="60000"/>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s-AR" sz="2100" kern="1200" smtClean="0"/>
            <a:t>Entonces, </a:t>
          </a:r>
          <a:r>
            <a:rPr lang="es-AR" sz="2100" b="1" i="1" kern="1200" smtClean="0"/>
            <a:t>una hipótesis no es parte del conocimiento científico, hasta que no haya sido probada, dada a conocer a la comunidad científica, y aceptada por esta.</a:t>
          </a:r>
          <a:endParaRPr lang="es-AR" sz="2100" kern="1200"/>
        </a:p>
      </dsp:txBody>
      <dsp:txXfrm>
        <a:off x="6454875" y="53492"/>
        <a:ext cx="1719360" cy="426657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4BB09F-92E8-4E8B-B968-F867DAF56E1E}">
      <dsp:nvSpPr>
        <dsp:cNvPr id="0" name=""/>
        <dsp:cNvSpPr/>
      </dsp:nvSpPr>
      <dsp:spPr>
        <a:xfrm>
          <a:off x="0" y="19941"/>
          <a:ext cx="8229600" cy="2129400"/>
        </a:xfrm>
        <a:prstGeom prst="roundRect">
          <a:avLst/>
        </a:prstGeom>
        <a:gradFill rotWithShape="0">
          <a:gsLst>
            <a:gs pos="0">
              <a:schemeClr val="accent3">
                <a:alpha val="90000"/>
                <a:hueOff val="0"/>
                <a:satOff val="0"/>
                <a:lumOff val="0"/>
                <a:alphaOff val="0"/>
                <a:tint val="73000"/>
                <a:shade val="100000"/>
                <a:satMod val="150000"/>
              </a:schemeClr>
            </a:gs>
            <a:gs pos="25000">
              <a:schemeClr val="accent3">
                <a:alpha val="90000"/>
                <a:hueOff val="0"/>
                <a:satOff val="0"/>
                <a:lumOff val="0"/>
                <a:alphaOff val="0"/>
                <a:tint val="96000"/>
                <a:shade val="80000"/>
                <a:satMod val="105000"/>
              </a:schemeClr>
            </a:gs>
            <a:gs pos="38000">
              <a:schemeClr val="accent3">
                <a:alpha val="90000"/>
                <a:hueOff val="0"/>
                <a:satOff val="0"/>
                <a:lumOff val="0"/>
                <a:alphaOff val="0"/>
                <a:tint val="96000"/>
                <a:shade val="59000"/>
                <a:satMod val="120000"/>
              </a:schemeClr>
            </a:gs>
            <a:gs pos="55000">
              <a:schemeClr val="accent3">
                <a:alpha val="90000"/>
                <a:hueOff val="0"/>
                <a:satOff val="0"/>
                <a:lumOff val="0"/>
                <a:alphaOff val="0"/>
                <a:tint val="100000"/>
                <a:shade val="57000"/>
                <a:satMod val="120000"/>
              </a:schemeClr>
            </a:gs>
            <a:gs pos="80000">
              <a:schemeClr val="accent3">
                <a:alpha val="90000"/>
                <a:hueOff val="0"/>
                <a:satOff val="0"/>
                <a:lumOff val="0"/>
                <a:alphaOff val="0"/>
                <a:tint val="100000"/>
                <a:shade val="56000"/>
                <a:satMod val="145000"/>
              </a:schemeClr>
            </a:gs>
            <a:gs pos="88000">
              <a:schemeClr val="accent3">
                <a:alpha val="90000"/>
                <a:hueOff val="0"/>
                <a:satOff val="0"/>
                <a:lumOff val="0"/>
                <a:alphaOff val="0"/>
                <a:tint val="100000"/>
                <a:shade val="63000"/>
                <a:satMod val="160000"/>
              </a:schemeClr>
            </a:gs>
            <a:gs pos="100000">
              <a:schemeClr val="accent3">
                <a:alpha val="90000"/>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s-AR" sz="2600" kern="1200" smtClean="0"/>
            <a:t>El desarrollo de taxonomías es muy útil en los estudios que pretenden </a:t>
          </a:r>
          <a:r>
            <a:rPr lang="es-AR" sz="2600" b="1" i="1" kern="1200" smtClean="0"/>
            <a:t>describir </a:t>
          </a:r>
          <a:r>
            <a:rPr lang="es-AR" sz="2600" kern="1200" smtClean="0"/>
            <a:t>los hechos</a:t>
          </a:r>
          <a:endParaRPr lang="es-AR" sz="2600" kern="1200"/>
        </a:p>
      </dsp:txBody>
      <dsp:txXfrm>
        <a:off x="103949" y="123890"/>
        <a:ext cx="8021702" cy="1921502"/>
      </dsp:txXfrm>
    </dsp:sp>
    <dsp:sp modelId="{790BF6D9-C911-4B07-9D4C-CC349534927D}">
      <dsp:nvSpPr>
        <dsp:cNvPr id="0" name=""/>
        <dsp:cNvSpPr/>
      </dsp:nvSpPr>
      <dsp:spPr>
        <a:xfrm>
          <a:off x="0" y="2224221"/>
          <a:ext cx="8229600" cy="2129400"/>
        </a:xfrm>
        <a:prstGeom prst="roundRect">
          <a:avLst/>
        </a:prstGeom>
        <a:gradFill rotWithShape="0">
          <a:gsLst>
            <a:gs pos="0">
              <a:schemeClr val="accent3">
                <a:alpha val="90000"/>
                <a:hueOff val="0"/>
                <a:satOff val="0"/>
                <a:lumOff val="0"/>
                <a:alphaOff val="-40000"/>
                <a:tint val="73000"/>
                <a:shade val="100000"/>
                <a:satMod val="150000"/>
              </a:schemeClr>
            </a:gs>
            <a:gs pos="25000">
              <a:schemeClr val="accent3">
                <a:alpha val="90000"/>
                <a:hueOff val="0"/>
                <a:satOff val="0"/>
                <a:lumOff val="0"/>
                <a:alphaOff val="-40000"/>
                <a:tint val="96000"/>
                <a:shade val="80000"/>
                <a:satMod val="105000"/>
              </a:schemeClr>
            </a:gs>
            <a:gs pos="38000">
              <a:schemeClr val="accent3">
                <a:alpha val="90000"/>
                <a:hueOff val="0"/>
                <a:satOff val="0"/>
                <a:lumOff val="0"/>
                <a:alphaOff val="-40000"/>
                <a:tint val="96000"/>
                <a:shade val="59000"/>
                <a:satMod val="120000"/>
              </a:schemeClr>
            </a:gs>
            <a:gs pos="55000">
              <a:schemeClr val="accent3">
                <a:alpha val="90000"/>
                <a:hueOff val="0"/>
                <a:satOff val="0"/>
                <a:lumOff val="0"/>
                <a:alphaOff val="-40000"/>
                <a:tint val="100000"/>
                <a:shade val="57000"/>
                <a:satMod val="120000"/>
              </a:schemeClr>
            </a:gs>
            <a:gs pos="80000">
              <a:schemeClr val="accent3">
                <a:alpha val="90000"/>
                <a:hueOff val="0"/>
                <a:satOff val="0"/>
                <a:lumOff val="0"/>
                <a:alphaOff val="-40000"/>
                <a:tint val="100000"/>
                <a:shade val="56000"/>
                <a:satMod val="145000"/>
              </a:schemeClr>
            </a:gs>
            <a:gs pos="88000">
              <a:schemeClr val="accent3">
                <a:alpha val="90000"/>
                <a:hueOff val="0"/>
                <a:satOff val="0"/>
                <a:lumOff val="0"/>
                <a:alphaOff val="-40000"/>
                <a:tint val="100000"/>
                <a:shade val="63000"/>
                <a:satMod val="160000"/>
              </a:schemeClr>
            </a:gs>
            <a:gs pos="100000">
              <a:schemeClr val="accent3">
                <a:alpha val="90000"/>
                <a:hueOff val="0"/>
                <a:satOff val="0"/>
                <a:lumOff val="0"/>
                <a:alphaOff val="-4000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s-AR" sz="2600" kern="1200" smtClean="0"/>
            <a:t>Por ejemplo, si se ha determinado que el 30% de los argentinos está bajo la línea de pobreza, solo se está describiendo la situación, pero no se dice con qué se relaciona este fenómeno (estudio correlacional), ni se explica por qué sucede (estudio explicativo).</a:t>
          </a:r>
          <a:endParaRPr lang="es-AR" sz="2600" kern="1200"/>
        </a:p>
      </dsp:txBody>
      <dsp:txXfrm>
        <a:off x="103949" y="2328170"/>
        <a:ext cx="8021702" cy="192150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44CE7-CF79-4193-A3BC-6B0DA096B947}">
      <dsp:nvSpPr>
        <dsp:cNvPr id="0" name=""/>
        <dsp:cNvSpPr/>
      </dsp:nvSpPr>
      <dsp:spPr>
        <a:xfrm>
          <a:off x="0" y="257642"/>
          <a:ext cx="8229600" cy="1888818"/>
        </a:xfrm>
        <a:prstGeom prst="roundRect">
          <a:avLst/>
        </a:prstGeom>
        <a:gradFill rotWithShape="0">
          <a:gsLst>
            <a:gs pos="0">
              <a:schemeClr val="accent2">
                <a:hueOff val="0"/>
                <a:satOff val="0"/>
                <a:lumOff val="0"/>
                <a:alphaOff val="0"/>
                <a:tint val="73000"/>
                <a:shade val="100000"/>
                <a:satMod val="150000"/>
              </a:schemeClr>
            </a:gs>
            <a:gs pos="25000">
              <a:schemeClr val="accent2">
                <a:hueOff val="0"/>
                <a:satOff val="0"/>
                <a:lumOff val="0"/>
                <a:alphaOff val="0"/>
                <a:tint val="96000"/>
                <a:shade val="80000"/>
                <a:satMod val="105000"/>
              </a:schemeClr>
            </a:gs>
            <a:gs pos="38000">
              <a:schemeClr val="accent2">
                <a:hueOff val="0"/>
                <a:satOff val="0"/>
                <a:lumOff val="0"/>
                <a:alphaOff val="0"/>
                <a:tint val="96000"/>
                <a:shade val="59000"/>
                <a:satMod val="120000"/>
              </a:schemeClr>
            </a:gs>
            <a:gs pos="55000">
              <a:schemeClr val="accent2">
                <a:hueOff val="0"/>
                <a:satOff val="0"/>
                <a:lumOff val="0"/>
                <a:alphaOff val="0"/>
                <a:tint val="100000"/>
                <a:shade val="57000"/>
                <a:satMod val="120000"/>
              </a:schemeClr>
            </a:gs>
            <a:gs pos="80000">
              <a:schemeClr val="accent2">
                <a:hueOff val="0"/>
                <a:satOff val="0"/>
                <a:lumOff val="0"/>
                <a:alphaOff val="0"/>
                <a:tint val="100000"/>
                <a:shade val="56000"/>
                <a:satMod val="145000"/>
              </a:schemeClr>
            </a:gs>
            <a:gs pos="88000">
              <a:schemeClr val="accent2">
                <a:hueOff val="0"/>
                <a:satOff val="0"/>
                <a:lumOff val="0"/>
                <a:alphaOff val="0"/>
                <a:tint val="100000"/>
                <a:shade val="63000"/>
                <a:satMod val="160000"/>
              </a:schemeClr>
            </a:gs>
            <a:gs pos="100000">
              <a:schemeClr val="accent2">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AR" sz="2800" b="1" i="1" kern="1200" dirty="0" smtClean="0"/>
            <a:t>Explicar </a:t>
          </a:r>
          <a:r>
            <a:rPr lang="es-AR" sz="2800" kern="1200" dirty="0" smtClean="0"/>
            <a:t>es entonces, incluir al fenómeno estudiado en una teoría e interrelacionarlo con un conjunto de proposiciones. </a:t>
          </a:r>
          <a:endParaRPr lang="es-AR" sz="2800" kern="1200" dirty="0"/>
        </a:p>
      </dsp:txBody>
      <dsp:txXfrm>
        <a:off x="92204" y="349846"/>
        <a:ext cx="8045192" cy="1704410"/>
      </dsp:txXfrm>
    </dsp:sp>
    <dsp:sp modelId="{BF174523-61FE-493D-8D52-8E6C28E5ADB5}">
      <dsp:nvSpPr>
        <dsp:cNvPr id="0" name=""/>
        <dsp:cNvSpPr/>
      </dsp:nvSpPr>
      <dsp:spPr>
        <a:xfrm>
          <a:off x="0" y="2227101"/>
          <a:ext cx="8229600" cy="1888818"/>
        </a:xfrm>
        <a:prstGeom prst="roundRect">
          <a:avLst/>
        </a:prstGeom>
        <a:gradFill rotWithShape="0">
          <a:gsLst>
            <a:gs pos="0">
              <a:schemeClr val="accent2">
                <a:hueOff val="-737226"/>
                <a:satOff val="88670"/>
                <a:lumOff val="10196"/>
                <a:alphaOff val="0"/>
                <a:tint val="73000"/>
                <a:shade val="100000"/>
                <a:satMod val="150000"/>
              </a:schemeClr>
            </a:gs>
            <a:gs pos="25000">
              <a:schemeClr val="accent2">
                <a:hueOff val="-737226"/>
                <a:satOff val="88670"/>
                <a:lumOff val="10196"/>
                <a:alphaOff val="0"/>
                <a:tint val="96000"/>
                <a:shade val="80000"/>
                <a:satMod val="105000"/>
              </a:schemeClr>
            </a:gs>
            <a:gs pos="38000">
              <a:schemeClr val="accent2">
                <a:hueOff val="-737226"/>
                <a:satOff val="88670"/>
                <a:lumOff val="10196"/>
                <a:alphaOff val="0"/>
                <a:tint val="96000"/>
                <a:shade val="59000"/>
                <a:satMod val="120000"/>
              </a:schemeClr>
            </a:gs>
            <a:gs pos="55000">
              <a:schemeClr val="accent2">
                <a:hueOff val="-737226"/>
                <a:satOff val="88670"/>
                <a:lumOff val="10196"/>
                <a:alphaOff val="0"/>
                <a:tint val="100000"/>
                <a:shade val="57000"/>
                <a:satMod val="120000"/>
              </a:schemeClr>
            </a:gs>
            <a:gs pos="80000">
              <a:schemeClr val="accent2">
                <a:hueOff val="-737226"/>
                <a:satOff val="88670"/>
                <a:lumOff val="10196"/>
                <a:alphaOff val="0"/>
                <a:tint val="100000"/>
                <a:shade val="56000"/>
                <a:satMod val="145000"/>
              </a:schemeClr>
            </a:gs>
            <a:gs pos="88000">
              <a:schemeClr val="accent2">
                <a:hueOff val="-737226"/>
                <a:satOff val="88670"/>
                <a:lumOff val="10196"/>
                <a:alphaOff val="0"/>
                <a:tint val="100000"/>
                <a:shade val="63000"/>
                <a:satMod val="160000"/>
              </a:schemeClr>
            </a:gs>
            <a:gs pos="100000">
              <a:schemeClr val="accent2">
                <a:hueOff val="-737226"/>
                <a:satOff val="88670"/>
                <a:lumOff val="10196"/>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s-AR" sz="2800" kern="1200" smtClean="0"/>
            <a:t>Por ejemplo, no es lo mismo afirmar que el 30 % de la población argentina se encuentra bajo la línea de pobreza, que explicar por qué, esa cantidad de gente se encuentra en esas tristes condiciones.</a:t>
          </a:r>
          <a:endParaRPr lang="es-AR" sz="2800" kern="1200"/>
        </a:p>
      </dsp:txBody>
      <dsp:txXfrm>
        <a:off x="92204" y="2319305"/>
        <a:ext cx="8045192" cy="170441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6CF52-3D59-4B6B-92A8-BC3C023AC512}">
      <dsp:nvSpPr>
        <dsp:cNvPr id="0" name=""/>
        <dsp:cNvSpPr/>
      </dsp:nvSpPr>
      <dsp:spPr>
        <a:xfrm>
          <a:off x="0" y="385971"/>
          <a:ext cx="8229600" cy="1158300"/>
        </a:xfrm>
        <a:prstGeom prst="roundRect">
          <a:avLst/>
        </a:prstGeom>
        <a:gradFill rotWithShape="0">
          <a:gsLst>
            <a:gs pos="0">
              <a:schemeClr val="accent3">
                <a:hueOff val="0"/>
                <a:satOff val="0"/>
                <a:lumOff val="0"/>
                <a:alphaOff val="0"/>
                <a:tint val="73000"/>
                <a:shade val="100000"/>
                <a:satMod val="150000"/>
              </a:schemeClr>
            </a:gs>
            <a:gs pos="25000">
              <a:schemeClr val="accent3">
                <a:hueOff val="0"/>
                <a:satOff val="0"/>
                <a:lumOff val="0"/>
                <a:alphaOff val="0"/>
                <a:tint val="96000"/>
                <a:shade val="80000"/>
                <a:satMod val="105000"/>
              </a:schemeClr>
            </a:gs>
            <a:gs pos="38000">
              <a:schemeClr val="accent3">
                <a:hueOff val="0"/>
                <a:satOff val="0"/>
                <a:lumOff val="0"/>
                <a:alphaOff val="0"/>
                <a:tint val="96000"/>
                <a:shade val="59000"/>
                <a:satMod val="120000"/>
              </a:schemeClr>
            </a:gs>
            <a:gs pos="55000">
              <a:schemeClr val="accent3">
                <a:hueOff val="0"/>
                <a:satOff val="0"/>
                <a:lumOff val="0"/>
                <a:alphaOff val="0"/>
                <a:tint val="100000"/>
                <a:shade val="57000"/>
                <a:satMod val="120000"/>
              </a:schemeClr>
            </a:gs>
            <a:gs pos="80000">
              <a:schemeClr val="accent3">
                <a:hueOff val="0"/>
                <a:satOff val="0"/>
                <a:lumOff val="0"/>
                <a:alphaOff val="0"/>
                <a:tint val="100000"/>
                <a:shade val="56000"/>
                <a:satMod val="145000"/>
              </a:schemeClr>
            </a:gs>
            <a:gs pos="88000">
              <a:schemeClr val="accent3">
                <a:hueOff val="0"/>
                <a:satOff val="0"/>
                <a:lumOff val="0"/>
                <a:alphaOff val="0"/>
                <a:tint val="100000"/>
                <a:shade val="63000"/>
                <a:satMod val="160000"/>
              </a:schemeClr>
            </a:gs>
            <a:gs pos="100000">
              <a:schemeClr val="accent3">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AR" sz="2200" i="1" kern="1200" smtClean="0"/>
            <a:t>La función más importante de una teoría es </a:t>
          </a:r>
          <a:r>
            <a:rPr lang="es-AR" sz="2200" b="1" i="1" kern="1200" smtClean="0"/>
            <a:t>explicar</a:t>
          </a:r>
          <a:r>
            <a:rPr lang="es-AR" sz="2200" i="1" kern="1200" smtClean="0"/>
            <a:t>: decir por qué, cómo y cuándo ocurre un fenómeno.</a:t>
          </a:r>
          <a:endParaRPr lang="es-AR" sz="2200" kern="1200"/>
        </a:p>
      </dsp:txBody>
      <dsp:txXfrm>
        <a:off x="56544" y="442515"/>
        <a:ext cx="8116512" cy="1045212"/>
      </dsp:txXfrm>
    </dsp:sp>
    <dsp:sp modelId="{D471711C-BFE5-46C6-B090-5F0BA787EA6E}">
      <dsp:nvSpPr>
        <dsp:cNvPr id="0" name=""/>
        <dsp:cNvSpPr/>
      </dsp:nvSpPr>
      <dsp:spPr>
        <a:xfrm>
          <a:off x="0" y="1607631"/>
          <a:ext cx="8229600" cy="1158300"/>
        </a:xfrm>
        <a:prstGeom prst="roundRect">
          <a:avLst/>
        </a:prstGeom>
        <a:gradFill rotWithShape="0">
          <a:gsLst>
            <a:gs pos="0">
              <a:schemeClr val="accent3">
                <a:hueOff val="1226198"/>
                <a:satOff val="-40562"/>
                <a:lumOff val="-588"/>
                <a:alphaOff val="0"/>
                <a:tint val="73000"/>
                <a:shade val="100000"/>
                <a:satMod val="150000"/>
              </a:schemeClr>
            </a:gs>
            <a:gs pos="25000">
              <a:schemeClr val="accent3">
                <a:hueOff val="1226198"/>
                <a:satOff val="-40562"/>
                <a:lumOff val="-588"/>
                <a:alphaOff val="0"/>
                <a:tint val="96000"/>
                <a:shade val="80000"/>
                <a:satMod val="105000"/>
              </a:schemeClr>
            </a:gs>
            <a:gs pos="38000">
              <a:schemeClr val="accent3">
                <a:hueOff val="1226198"/>
                <a:satOff val="-40562"/>
                <a:lumOff val="-588"/>
                <a:alphaOff val="0"/>
                <a:tint val="96000"/>
                <a:shade val="59000"/>
                <a:satMod val="120000"/>
              </a:schemeClr>
            </a:gs>
            <a:gs pos="55000">
              <a:schemeClr val="accent3">
                <a:hueOff val="1226198"/>
                <a:satOff val="-40562"/>
                <a:lumOff val="-588"/>
                <a:alphaOff val="0"/>
                <a:tint val="100000"/>
                <a:shade val="57000"/>
                <a:satMod val="120000"/>
              </a:schemeClr>
            </a:gs>
            <a:gs pos="80000">
              <a:schemeClr val="accent3">
                <a:hueOff val="1226198"/>
                <a:satOff val="-40562"/>
                <a:lumOff val="-588"/>
                <a:alphaOff val="0"/>
                <a:tint val="100000"/>
                <a:shade val="56000"/>
                <a:satMod val="145000"/>
              </a:schemeClr>
            </a:gs>
            <a:gs pos="88000">
              <a:schemeClr val="accent3">
                <a:hueOff val="1226198"/>
                <a:satOff val="-40562"/>
                <a:lumOff val="-588"/>
                <a:alphaOff val="0"/>
                <a:tint val="100000"/>
                <a:shade val="63000"/>
                <a:satMod val="160000"/>
              </a:schemeClr>
            </a:gs>
            <a:gs pos="100000">
              <a:schemeClr val="accent3">
                <a:hueOff val="1226198"/>
                <a:satOff val="-40562"/>
                <a:lumOff val="-588"/>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AR" sz="2200" kern="1200" smtClean="0"/>
            <a:t>Una segunda función consiste en </a:t>
          </a:r>
          <a:r>
            <a:rPr lang="es-AR" sz="2200" b="1" i="1" kern="1200" smtClean="0"/>
            <a:t>sistematizar o dar orden al conocimiento </a:t>
          </a:r>
          <a:r>
            <a:rPr lang="es-AR" sz="2200" kern="1200" smtClean="0"/>
            <a:t>sobre un fenómeno o una realidad</a:t>
          </a:r>
          <a:endParaRPr lang="es-AR" sz="2200" kern="1200"/>
        </a:p>
      </dsp:txBody>
      <dsp:txXfrm>
        <a:off x="56544" y="1664175"/>
        <a:ext cx="8116512" cy="1045212"/>
      </dsp:txXfrm>
    </dsp:sp>
    <dsp:sp modelId="{B6B9D180-9976-49E8-A196-7EC74FF8128C}">
      <dsp:nvSpPr>
        <dsp:cNvPr id="0" name=""/>
        <dsp:cNvSpPr/>
      </dsp:nvSpPr>
      <dsp:spPr>
        <a:xfrm>
          <a:off x="0" y="2829291"/>
          <a:ext cx="8229600" cy="1158300"/>
        </a:xfrm>
        <a:prstGeom prst="roundRect">
          <a:avLst/>
        </a:prstGeom>
        <a:gradFill rotWithShape="0">
          <a:gsLst>
            <a:gs pos="0">
              <a:schemeClr val="accent3">
                <a:hueOff val="2452395"/>
                <a:satOff val="-81125"/>
                <a:lumOff val="-1176"/>
                <a:alphaOff val="0"/>
                <a:tint val="73000"/>
                <a:shade val="100000"/>
                <a:satMod val="150000"/>
              </a:schemeClr>
            </a:gs>
            <a:gs pos="25000">
              <a:schemeClr val="accent3">
                <a:hueOff val="2452395"/>
                <a:satOff val="-81125"/>
                <a:lumOff val="-1176"/>
                <a:alphaOff val="0"/>
                <a:tint val="96000"/>
                <a:shade val="80000"/>
                <a:satMod val="105000"/>
              </a:schemeClr>
            </a:gs>
            <a:gs pos="38000">
              <a:schemeClr val="accent3">
                <a:hueOff val="2452395"/>
                <a:satOff val="-81125"/>
                <a:lumOff val="-1176"/>
                <a:alphaOff val="0"/>
                <a:tint val="96000"/>
                <a:shade val="59000"/>
                <a:satMod val="120000"/>
              </a:schemeClr>
            </a:gs>
            <a:gs pos="55000">
              <a:schemeClr val="accent3">
                <a:hueOff val="2452395"/>
                <a:satOff val="-81125"/>
                <a:lumOff val="-1176"/>
                <a:alphaOff val="0"/>
                <a:tint val="100000"/>
                <a:shade val="57000"/>
                <a:satMod val="120000"/>
              </a:schemeClr>
            </a:gs>
            <a:gs pos="80000">
              <a:schemeClr val="accent3">
                <a:hueOff val="2452395"/>
                <a:satOff val="-81125"/>
                <a:lumOff val="-1176"/>
                <a:alphaOff val="0"/>
                <a:tint val="100000"/>
                <a:shade val="56000"/>
                <a:satMod val="145000"/>
              </a:schemeClr>
            </a:gs>
            <a:gs pos="88000">
              <a:schemeClr val="accent3">
                <a:hueOff val="2452395"/>
                <a:satOff val="-81125"/>
                <a:lumOff val="-1176"/>
                <a:alphaOff val="0"/>
                <a:tint val="100000"/>
                <a:shade val="63000"/>
                <a:satMod val="160000"/>
              </a:schemeClr>
            </a:gs>
            <a:gs pos="100000">
              <a:schemeClr val="accent3">
                <a:hueOff val="2452395"/>
                <a:satOff val="-81125"/>
                <a:lumOff val="-1176"/>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s-AR" sz="2200" kern="1200" smtClean="0"/>
            <a:t>Otra función, muy asociada con la de explicar, es la de </a:t>
          </a:r>
          <a:r>
            <a:rPr lang="es-AR" sz="2200" b="1" i="1" kern="1200" smtClean="0"/>
            <a:t>predicción</a:t>
          </a:r>
          <a:r>
            <a:rPr lang="es-AR" sz="2200" i="1" kern="1200" smtClean="0"/>
            <a:t>. </a:t>
          </a:r>
          <a:r>
            <a:rPr lang="es-AR" sz="2200" kern="1200" smtClean="0"/>
            <a:t>Es decir, hacer inferencias a futuro sobre cómo se va a manifestar u ocurrir un fenómeno dadas ciertas condiciones</a:t>
          </a:r>
          <a:endParaRPr lang="es-AR" sz="2200" kern="1200"/>
        </a:p>
      </dsp:txBody>
      <dsp:txXfrm>
        <a:off x="56544" y="2885835"/>
        <a:ext cx="8116512" cy="104521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0C88E9-4EA7-4EC4-90AE-449E49C6E186}">
      <dsp:nvSpPr>
        <dsp:cNvPr id="0" name=""/>
        <dsp:cNvSpPr/>
      </dsp:nvSpPr>
      <dsp:spPr>
        <a:xfrm>
          <a:off x="0" y="11220"/>
          <a:ext cx="7696200" cy="1272960"/>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s-AR" sz="3400" b="1" kern="1200" baseline="0" smtClean="0"/>
            <a:t>LA POBLACIÓN, LA MUESTRA Y LA UNIDAD DE ANÁLISIS</a:t>
          </a:r>
          <a:endParaRPr lang="es-AR" sz="3400" kern="1200"/>
        </a:p>
      </dsp:txBody>
      <dsp:txXfrm>
        <a:off x="62141" y="73361"/>
        <a:ext cx="7571918" cy="114867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729C7-BB2C-4099-807E-22068D333A29}">
      <dsp:nvSpPr>
        <dsp:cNvPr id="0" name=""/>
        <dsp:cNvSpPr/>
      </dsp:nvSpPr>
      <dsp:spPr>
        <a:xfrm rot="10800000">
          <a:off x="1853649" y="2320"/>
          <a:ext cx="5472684" cy="1900764"/>
        </a:xfrm>
        <a:prstGeom prst="homePlate">
          <a:avLst/>
        </a:prstGeom>
        <a:gradFill rotWithShape="0">
          <a:gsLst>
            <a:gs pos="0">
              <a:schemeClr val="accent3">
                <a:hueOff val="0"/>
                <a:satOff val="0"/>
                <a:lumOff val="0"/>
                <a:alphaOff val="0"/>
                <a:tint val="73000"/>
                <a:shade val="100000"/>
                <a:satMod val="150000"/>
              </a:schemeClr>
            </a:gs>
            <a:gs pos="25000">
              <a:schemeClr val="accent3">
                <a:hueOff val="0"/>
                <a:satOff val="0"/>
                <a:lumOff val="0"/>
                <a:alphaOff val="0"/>
                <a:tint val="96000"/>
                <a:shade val="80000"/>
                <a:satMod val="105000"/>
              </a:schemeClr>
            </a:gs>
            <a:gs pos="38000">
              <a:schemeClr val="accent3">
                <a:hueOff val="0"/>
                <a:satOff val="0"/>
                <a:lumOff val="0"/>
                <a:alphaOff val="0"/>
                <a:tint val="96000"/>
                <a:shade val="59000"/>
                <a:satMod val="120000"/>
              </a:schemeClr>
            </a:gs>
            <a:gs pos="55000">
              <a:schemeClr val="accent3">
                <a:hueOff val="0"/>
                <a:satOff val="0"/>
                <a:lumOff val="0"/>
                <a:alphaOff val="0"/>
                <a:tint val="100000"/>
                <a:shade val="57000"/>
                <a:satMod val="120000"/>
              </a:schemeClr>
            </a:gs>
            <a:gs pos="80000">
              <a:schemeClr val="accent3">
                <a:hueOff val="0"/>
                <a:satOff val="0"/>
                <a:lumOff val="0"/>
                <a:alphaOff val="0"/>
                <a:tint val="100000"/>
                <a:shade val="56000"/>
                <a:satMod val="145000"/>
              </a:schemeClr>
            </a:gs>
            <a:gs pos="88000">
              <a:schemeClr val="accent3">
                <a:hueOff val="0"/>
                <a:satOff val="0"/>
                <a:lumOff val="0"/>
                <a:alphaOff val="0"/>
                <a:tint val="100000"/>
                <a:shade val="63000"/>
                <a:satMod val="160000"/>
              </a:schemeClr>
            </a:gs>
            <a:gs pos="100000">
              <a:schemeClr val="accent3">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184" tIns="87630" rIns="163576" bIns="87630" numCol="1" spcCol="1270" anchor="ctr" anchorCtr="0">
          <a:noAutofit/>
        </a:bodyPr>
        <a:lstStyle/>
        <a:p>
          <a:pPr lvl="0" algn="ctr" defTabSz="1022350" rtl="0">
            <a:lnSpc>
              <a:spcPct val="90000"/>
            </a:lnSpc>
            <a:spcBef>
              <a:spcPct val="0"/>
            </a:spcBef>
            <a:spcAft>
              <a:spcPct val="35000"/>
            </a:spcAft>
          </a:pPr>
          <a:r>
            <a:rPr lang="es-AR" sz="2300" kern="1200" smtClean="0"/>
            <a:t>Cuando se desarrolla un trabajo de investigación, se debe especificar con claridad en qué contexto y a quienes o a qué se investigó en este trabajo</a:t>
          </a:r>
          <a:endParaRPr lang="es-AR" sz="2300" kern="1200"/>
        </a:p>
      </dsp:txBody>
      <dsp:txXfrm rot="10800000">
        <a:off x="2328840" y="2320"/>
        <a:ext cx="4997493" cy="1900764"/>
      </dsp:txXfrm>
    </dsp:sp>
    <dsp:sp modelId="{AD29D970-658E-4A21-8902-E41C42F3B3BB}">
      <dsp:nvSpPr>
        <dsp:cNvPr id="0" name=""/>
        <dsp:cNvSpPr/>
      </dsp:nvSpPr>
      <dsp:spPr>
        <a:xfrm>
          <a:off x="903266" y="2320"/>
          <a:ext cx="1900764" cy="1900764"/>
        </a:xfrm>
        <a:prstGeom prst="ellipse">
          <a:avLst/>
        </a:prstGeom>
        <a:gradFill rotWithShape="0">
          <a:gsLst>
            <a:gs pos="0">
              <a:schemeClr val="accent3">
                <a:tint val="50000"/>
                <a:hueOff val="0"/>
                <a:satOff val="0"/>
                <a:lumOff val="0"/>
                <a:alphaOff val="0"/>
                <a:tint val="73000"/>
                <a:shade val="100000"/>
                <a:satMod val="150000"/>
              </a:schemeClr>
            </a:gs>
            <a:gs pos="25000">
              <a:schemeClr val="accent3">
                <a:tint val="50000"/>
                <a:hueOff val="0"/>
                <a:satOff val="0"/>
                <a:lumOff val="0"/>
                <a:alphaOff val="0"/>
                <a:tint val="96000"/>
                <a:shade val="80000"/>
                <a:satMod val="105000"/>
              </a:schemeClr>
            </a:gs>
            <a:gs pos="38000">
              <a:schemeClr val="accent3">
                <a:tint val="50000"/>
                <a:hueOff val="0"/>
                <a:satOff val="0"/>
                <a:lumOff val="0"/>
                <a:alphaOff val="0"/>
                <a:tint val="96000"/>
                <a:shade val="59000"/>
                <a:satMod val="120000"/>
              </a:schemeClr>
            </a:gs>
            <a:gs pos="55000">
              <a:schemeClr val="accent3">
                <a:tint val="50000"/>
                <a:hueOff val="0"/>
                <a:satOff val="0"/>
                <a:lumOff val="0"/>
                <a:alphaOff val="0"/>
                <a:tint val="100000"/>
                <a:shade val="57000"/>
                <a:satMod val="120000"/>
              </a:schemeClr>
            </a:gs>
            <a:gs pos="80000">
              <a:schemeClr val="accent3">
                <a:tint val="50000"/>
                <a:hueOff val="0"/>
                <a:satOff val="0"/>
                <a:lumOff val="0"/>
                <a:alphaOff val="0"/>
                <a:tint val="100000"/>
                <a:shade val="56000"/>
                <a:satMod val="145000"/>
              </a:schemeClr>
            </a:gs>
            <a:gs pos="88000">
              <a:schemeClr val="accent3">
                <a:tint val="50000"/>
                <a:hueOff val="0"/>
                <a:satOff val="0"/>
                <a:lumOff val="0"/>
                <a:alphaOff val="0"/>
                <a:tint val="100000"/>
                <a:shade val="63000"/>
                <a:satMod val="160000"/>
              </a:schemeClr>
            </a:gs>
            <a:gs pos="100000">
              <a:schemeClr val="accent3">
                <a:tint val="50000"/>
                <a:hueOff val="0"/>
                <a:satOff val="0"/>
                <a:lumOff val="0"/>
                <a:alphaOff val="0"/>
                <a:tint val="99000"/>
                <a:shade val="100000"/>
                <a:satMod val="155000"/>
              </a:schemeClr>
            </a:gs>
          </a:gsLst>
          <a:lin ang="5400000" scaled="0"/>
        </a:grad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B143071-1D78-4679-8DE0-9A75BF0E0DCE}">
      <dsp:nvSpPr>
        <dsp:cNvPr id="0" name=""/>
        <dsp:cNvSpPr/>
      </dsp:nvSpPr>
      <dsp:spPr>
        <a:xfrm rot="10800000">
          <a:off x="1853649" y="2470477"/>
          <a:ext cx="5472684" cy="1900764"/>
        </a:xfrm>
        <a:prstGeom prst="homePlate">
          <a:avLst/>
        </a:prstGeom>
        <a:gradFill rotWithShape="0">
          <a:gsLst>
            <a:gs pos="0">
              <a:schemeClr val="accent3">
                <a:hueOff val="2452395"/>
                <a:satOff val="-81125"/>
                <a:lumOff val="-1176"/>
                <a:alphaOff val="0"/>
                <a:tint val="73000"/>
                <a:shade val="100000"/>
                <a:satMod val="150000"/>
              </a:schemeClr>
            </a:gs>
            <a:gs pos="25000">
              <a:schemeClr val="accent3">
                <a:hueOff val="2452395"/>
                <a:satOff val="-81125"/>
                <a:lumOff val="-1176"/>
                <a:alphaOff val="0"/>
                <a:tint val="96000"/>
                <a:shade val="80000"/>
                <a:satMod val="105000"/>
              </a:schemeClr>
            </a:gs>
            <a:gs pos="38000">
              <a:schemeClr val="accent3">
                <a:hueOff val="2452395"/>
                <a:satOff val="-81125"/>
                <a:lumOff val="-1176"/>
                <a:alphaOff val="0"/>
                <a:tint val="96000"/>
                <a:shade val="59000"/>
                <a:satMod val="120000"/>
              </a:schemeClr>
            </a:gs>
            <a:gs pos="55000">
              <a:schemeClr val="accent3">
                <a:hueOff val="2452395"/>
                <a:satOff val="-81125"/>
                <a:lumOff val="-1176"/>
                <a:alphaOff val="0"/>
                <a:tint val="100000"/>
                <a:shade val="57000"/>
                <a:satMod val="120000"/>
              </a:schemeClr>
            </a:gs>
            <a:gs pos="80000">
              <a:schemeClr val="accent3">
                <a:hueOff val="2452395"/>
                <a:satOff val="-81125"/>
                <a:lumOff val="-1176"/>
                <a:alphaOff val="0"/>
                <a:tint val="100000"/>
                <a:shade val="56000"/>
                <a:satMod val="145000"/>
              </a:schemeClr>
            </a:gs>
            <a:gs pos="88000">
              <a:schemeClr val="accent3">
                <a:hueOff val="2452395"/>
                <a:satOff val="-81125"/>
                <a:lumOff val="-1176"/>
                <a:alphaOff val="0"/>
                <a:tint val="100000"/>
                <a:shade val="63000"/>
                <a:satMod val="160000"/>
              </a:schemeClr>
            </a:gs>
            <a:gs pos="100000">
              <a:schemeClr val="accent3">
                <a:hueOff val="2452395"/>
                <a:satOff val="-81125"/>
                <a:lumOff val="-1176"/>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184" tIns="87630" rIns="163576" bIns="87630" numCol="1" spcCol="1270" anchor="ctr" anchorCtr="0">
          <a:noAutofit/>
        </a:bodyPr>
        <a:lstStyle/>
        <a:p>
          <a:pPr lvl="0" algn="ctr" defTabSz="1022350" rtl="0">
            <a:lnSpc>
              <a:spcPct val="90000"/>
            </a:lnSpc>
            <a:spcBef>
              <a:spcPct val="0"/>
            </a:spcBef>
            <a:spcAft>
              <a:spcPct val="35000"/>
            </a:spcAft>
          </a:pPr>
          <a:r>
            <a:rPr lang="es-AR" sz="2300" kern="1200" smtClean="0"/>
            <a:t>A esto se lo llama </a:t>
          </a:r>
          <a:r>
            <a:rPr lang="es-AR" sz="2300" b="1" kern="1200" smtClean="0"/>
            <a:t>definir el contexto </a:t>
          </a:r>
          <a:r>
            <a:rPr lang="es-AR" sz="2300" kern="1200" smtClean="0"/>
            <a:t>de la investigación</a:t>
          </a:r>
          <a:endParaRPr lang="es-AR" sz="2300" kern="1200"/>
        </a:p>
      </dsp:txBody>
      <dsp:txXfrm rot="10800000">
        <a:off x="2328840" y="2470477"/>
        <a:ext cx="4997493" cy="1900764"/>
      </dsp:txXfrm>
    </dsp:sp>
    <dsp:sp modelId="{48928F91-631A-4074-8F93-5A4DD74D4965}">
      <dsp:nvSpPr>
        <dsp:cNvPr id="0" name=""/>
        <dsp:cNvSpPr/>
      </dsp:nvSpPr>
      <dsp:spPr>
        <a:xfrm>
          <a:off x="903266" y="2470477"/>
          <a:ext cx="1900764" cy="1900764"/>
        </a:xfrm>
        <a:prstGeom prst="ellipse">
          <a:avLst/>
        </a:prstGeom>
        <a:gradFill rotWithShape="0">
          <a:gsLst>
            <a:gs pos="0">
              <a:schemeClr val="accent3">
                <a:tint val="50000"/>
                <a:hueOff val="3375687"/>
                <a:satOff val="-87712"/>
                <a:lumOff val="-6655"/>
                <a:alphaOff val="0"/>
                <a:tint val="73000"/>
                <a:shade val="100000"/>
                <a:satMod val="150000"/>
              </a:schemeClr>
            </a:gs>
            <a:gs pos="25000">
              <a:schemeClr val="accent3">
                <a:tint val="50000"/>
                <a:hueOff val="3375687"/>
                <a:satOff val="-87712"/>
                <a:lumOff val="-6655"/>
                <a:alphaOff val="0"/>
                <a:tint val="96000"/>
                <a:shade val="80000"/>
                <a:satMod val="105000"/>
              </a:schemeClr>
            </a:gs>
            <a:gs pos="38000">
              <a:schemeClr val="accent3">
                <a:tint val="50000"/>
                <a:hueOff val="3375687"/>
                <a:satOff val="-87712"/>
                <a:lumOff val="-6655"/>
                <a:alphaOff val="0"/>
                <a:tint val="96000"/>
                <a:shade val="59000"/>
                <a:satMod val="120000"/>
              </a:schemeClr>
            </a:gs>
            <a:gs pos="55000">
              <a:schemeClr val="accent3">
                <a:tint val="50000"/>
                <a:hueOff val="3375687"/>
                <a:satOff val="-87712"/>
                <a:lumOff val="-6655"/>
                <a:alphaOff val="0"/>
                <a:tint val="100000"/>
                <a:shade val="57000"/>
                <a:satMod val="120000"/>
              </a:schemeClr>
            </a:gs>
            <a:gs pos="80000">
              <a:schemeClr val="accent3">
                <a:tint val="50000"/>
                <a:hueOff val="3375687"/>
                <a:satOff val="-87712"/>
                <a:lumOff val="-6655"/>
                <a:alphaOff val="0"/>
                <a:tint val="100000"/>
                <a:shade val="56000"/>
                <a:satMod val="145000"/>
              </a:schemeClr>
            </a:gs>
            <a:gs pos="88000">
              <a:schemeClr val="accent3">
                <a:tint val="50000"/>
                <a:hueOff val="3375687"/>
                <a:satOff val="-87712"/>
                <a:lumOff val="-6655"/>
                <a:alphaOff val="0"/>
                <a:tint val="100000"/>
                <a:shade val="63000"/>
                <a:satMod val="160000"/>
              </a:schemeClr>
            </a:gs>
            <a:gs pos="100000">
              <a:schemeClr val="accent3">
                <a:tint val="50000"/>
                <a:hueOff val="3375687"/>
                <a:satOff val="-87712"/>
                <a:lumOff val="-6655"/>
                <a:alphaOff val="0"/>
                <a:tint val="99000"/>
                <a:shade val="100000"/>
                <a:satMod val="155000"/>
              </a:schemeClr>
            </a:gs>
          </a:gsLst>
          <a:lin ang="5400000" scaled="0"/>
        </a:grad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932B7-BD78-4B08-8A42-B3B65BA78A7A}">
      <dsp:nvSpPr>
        <dsp:cNvPr id="0" name=""/>
        <dsp:cNvSpPr/>
      </dsp:nvSpPr>
      <dsp:spPr>
        <a:xfrm>
          <a:off x="0" y="8880"/>
          <a:ext cx="7696200" cy="127763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l" defTabSz="2489200" rtl="0">
            <a:lnSpc>
              <a:spcPct val="90000"/>
            </a:lnSpc>
            <a:spcBef>
              <a:spcPct val="0"/>
            </a:spcBef>
            <a:spcAft>
              <a:spcPct val="35000"/>
            </a:spcAft>
          </a:pPr>
          <a:r>
            <a:rPr lang="es-AR" sz="5600" kern="1200" baseline="0" smtClean="0"/>
            <a:t>Los Conceptos</a:t>
          </a:r>
          <a:endParaRPr lang="es-AR" sz="5600" kern="1200"/>
        </a:p>
      </dsp:txBody>
      <dsp:txXfrm>
        <a:off x="62369" y="71249"/>
        <a:ext cx="7571462" cy="115290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FB10A-9F81-49B5-B2F3-8A174D25D54D}">
      <dsp:nvSpPr>
        <dsp:cNvPr id="0" name=""/>
        <dsp:cNvSpPr/>
      </dsp:nvSpPr>
      <dsp:spPr>
        <a:xfrm rot="5400000">
          <a:off x="-198090" y="414884"/>
          <a:ext cx="1320601" cy="924420"/>
        </a:xfrm>
        <a:prstGeom prst="chevron">
          <a:avLst/>
        </a:prstGeom>
        <a:gradFill rotWithShape="0">
          <a:gsLst>
            <a:gs pos="0">
              <a:schemeClr val="accent3">
                <a:hueOff val="0"/>
                <a:satOff val="0"/>
                <a:lumOff val="0"/>
                <a:alphaOff val="0"/>
                <a:tint val="73000"/>
                <a:shade val="100000"/>
                <a:satMod val="150000"/>
              </a:schemeClr>
            </a:gs>
            <a:gs pos="25000">
              <a:schemeClr val="accent3">
                <a:hueOff val="0"/>
                <a:satOff val="0"/>
                <a:lumOff val="0"/>
                <a:alphaOff val="0"/>
                <a:tint val="96000"/>
                <a:shade val="80000"/>
                <a:satMod val="105000"/>
              </a:schemeClr>
            </a:gs>
            <a:gs pos="38000">
              <a:schemeClr val="accent3">
                <a:hueOff val="0"/>
                <a:satOff val="0"/>
                <a:lumOff val="0"/>
                <a:alphaOff val="0"/>
                <a:tint val="96000"/>
                <a:shade val="59000"/>
                <a:satMod val="120000"/>
              </a:schemeClr>
            </a:gs>
            <a:gs pos="55000">
              <a:schemeClr val="accent3">
                <a:hueOff val="0"/>
                <a:satOff val="0"/>
                <a:lumOff val="0"/>
                <a:alphaOff val="0"/>
                <a:tint val="100000"/>
                <a:shade val="57000"/>
                <a:satMod val="120000"/>
              </a:schemeClr>
            </a:gs>
            <a:gs pos="80000">
              <a:schemeClr val="accent3">
                <a:hueOff val="0"/>
                <a:satOff val="0"/>
                <a:lumOff val="0"/>
                <a:alphaOff val="0"/>
                <a:tint val="100000"/>
                <a:shade val="56000"/>
                <a:satMod val="145000"/>
              </a:schemeClr>
            </a:gs>
            <a:gs pos="88000">
              <a:schemeClr val="accent3">
                <a:hueOff val="0"/>
                <a:satOff val="0"/>
                <a:lumOff val="0"/>
                <a:alphaOff val="0"/>
                <a:tint val="100000"/>
                <a:shade val="63000"/>
                <a:satMod val="160000"/>
              </a:schemeClr>
            </a:gs>
            <a:gs pos="100000">
              <a:schemeClr val="accent3">
                <a:hueOff val="0"/>
                <a:satOff val="0"/>
                <a:lumOff val="0"/>
                <a:alphaOff val="0"/>
                <a:tint val="99000"/>
                <a:shade val="100000"/>
                <a:satMod val="155000"/>
              </a:schemeClr>
            </a:gs>
          </a:gsLst>
          <a:lin ang="5400000" scaled="0"/>
        </a:gradFill>
        <a:ln w="9525" cap="flat" cmpd="sng" algn="ctr">
          <a:solidFill>
            <a:schemeClr val="accent3">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endParaRPr lang="es-AR" sz="2700" kern="1200" dirty="0"/>
        </a:p>
      </dsp:txBody>
      <dsp:txXfrm rot="-5400000">
        <a:off x="1" y="679003"/>
        <a:ext cx="924420" cy="396181"/>
      </dsp:txXfrm>
    </dsp:sp>
    <dsp:sp modelId="{4D77C3D5-E31A-4F5D-8762-8DD82531F4E0}">
      <dsp:nvSpPr>
        <dsp:cNvPr id="0" name=""/>
        <dsp:cNvSpPr/>
      </dsp:nvSpPr>
      <dsp:spPr>
        <a:xfrm rot="5400000">
          <a:off x="3936062" y="-3006599"/>
          <a:ext cx="1281895" cy="7305179"/>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s-AR" sz="2000" kern="1200" dirty="0" smtClean="0"/>
            <a:t>Al conjunto de todos las personas u objetos investigados, se lo llama </a:t>
          </a:r>
          <a:r>
            <a:rPr lang="es-AR" sz="2000" b="1" kern="1200" dirty="0" smtClean="0"/>
            <a:t>“población” o “universo”, </a:t>
          </a:r>
          <a:r>
            <a:rPr lang="es-AR" sz="2000" kern="1200" dirty="0" smtClean="0"/>
            <a:t>y a cada uno de los integrantes de la población que fueron investigados, se lo denomina </a:t>
          </a:r>
          <a:r>
            <a:rPr lang="es-AR" sz="2000" b="1" kern="1200" dirty="0" smtClean="0"/>
            <a:t>“unidad de análisis”.</a:t>
          </a:r>
          <a:endParaRPr lang="es-AR" sz="2000" kern="1200" dirty="0" smtClean="0"/>
        </a:p>
        <a:p>
          <a:pPr marL="285750" lvl="1" indent="0" algn="l" defTabSz="2889250">
            <a:lnSpc>
              <a:spcPct val="90000"/>
            </a:lnSpc>
            <a:spcBef>
              <a:spcPct val="0"/>
            </a:spcBef>
            <a:spcAft>
              <a:spcPct val="15000"/>
            </a:spcAft>
            <a:buChar char="••"/>
          </a:pPr>
          <a:endParaRPr lang="es-AR" sz="1600" kern="1200" dirty="0"/>
        </a:p>
      </dsp:txBody>
      <dsp:txXfrm rot="-5400000">
        <a:off x="924421" y="67619"/>
        <a:ext cx="7242602" cy="1156741"/>
      </dsp:txXfrm>
    </dsp:sp>
    <dsp:sp modelId="{6804A839-B964-46EC-8F37-C22B82EFC586}">
      <dsp:nvSpPr>
        <dsp:cNvPr id="0" name=""/>
        <dsp:cNvSpPr/>
      </dsp:nvSpPr>
      <dsp:spPr>
        <a:xfrm rot="5400000">
          <a:off x="-198090" y="1810553"/>
          <a:ext cx="1320601" cy="924420"/>
        </a:xfrm>
        <a:prstGeom prst="chevron">
          <a:avLst/>
        </a:prstGeom>
        <a:gradFill rotWithShape="0">
          <a:gsLst>
            <a:gs pos="0">
              <a:schemeClr val="accent3">
                <a:hueOff val="1226198"/>
                <a:satOff val="-40562"/>
                <a:lumOff val="-588"/>
                <a:alphaOff val="0"/>
                <a:tint val="73000"/>
                <a:shade val="100000"/>
                <a:satMod val="150000"/>
              </a:schemeClr>
            </a:gs>
            <a:gs pos="25000">
              <a:schemeClr val="accent3">
                <a:hueOff val="1226198"/>
                <a:satOff val="-40562"/>
                <a:lumOff val="-588"/>
                <a:alphaOff val="0"/>
                <a:tint val="96000"/>
                <a:shade val="80000"/>
                <a:satMod val="105000"/>
              </a:schemeClr>
            </a:gs>
            <a:gs pos="38000">
              <a:schemeClr val="accent3">
                <a:hueOff val="1226198"/>
                <a:satOff val="-40562"/>
                <a:lumOff val="-588"/>
                <a:alphaOff val="0"/>
                <a:tint val="96000"/>
                <a:shade val="59000"/>
                <a:satMod val="120000"/>
              </a:schemeClr>
            </a:gs>
            <a:gs pos="55000">
              <a:schemeClr val="accent3">
                <a:hueOff val="1226198"/>
                <a:satOff val="-40562"/>
                <a:lumOff val="-588"/>
                <a:alphaOff val="0"/>
                <a:tint val="100000"/>
                <a:shade val="57000"/>
                <a:satMod val="120000"/>
              </a:schemeClr>
            </a:gs>
            <a:gs pos="80000">
              <a:schemeClr val="accent3">
                <a:hueOff val="1226198"/>
                <a:satOff val="-40562"/>
                <a:lumOff val="-588"/>
                <a:alphaOff val="0"/>
                <a:tint val="100000"/>
                <a:shade val="56000"/>
                <a:satMod val="145000"/>
              </a:schemeClr>
            </a:gs>
            <a:gs pos="88000">
              <a:schemeClr val="accent3">
                <a:hueOff val="1226198"/>
                <a:satOff val="-40562"/>
                <a:lumOff val="-588"/>
                <a:alphaOff val="0"/>
                <a:tint val="100000"/>
                <a:shade val="63000"/>
                <a:satMod val="160000"/>
              </a:schemeClr>
            </a:gs>
            <a:gs pos="100000">
              <a:schemeClr val="accent3">
                <a:hueOff val="1226198"/>
                <a:satOff val="-40562"/>
                <a:lumOff val="-588"/>
                <a:alphaOff val="0"/>
                <a:tint val="99000"/>
                <a:shade val="100000"/>
                <a:satMod val="155000"/>
              </a:schemeClr>
            </a:gs>
          </a:gsLst>
          <a:lin ang="5400000" scaled="0"/>
        </a:gradFill>
        <a:ln w="9525" cap="flat" cmpd="sng" algn="ctr">
          <a:solidFill>
            <a:schemeClr val="accent3">
              <a:hueOff val="1226198"/>
              <a:satOff val="-40562"/>
              <a:lumOff val="-588"/>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endParaRPr lang="es-AR" sz="2700" kern="1200" dirty="0"/>
        </a:p>
      </dsp:txBody>
      <dsp:txXfrm rot="-5400000">
        <a:off x="1" y="2074672"/>
        <a:ext cx="924420" cy="396181"/>
      </dsp:txXfrm>
    </dsp:sp>
    <dsp:sp modelId="{E1EEB07A-68EF-4439-BD39-A657465B68C2}">
      <dsp:nvSpPr>
        <dsp:cNvPr id="0" name=""/>
        <dsp:cNvSpPr/>
      </dsp:nvSpPr>
      <dsp:spPr>
        <a:xfrm rot="5400000">
          <a:off x="3910997" y="-1610930"/>
          <a:ext cx="1332025" cy="7305179"/>
        </a:xfrm>
        <a:prstGeom prst="round2SameRect">
          <a:avLst/>
        </a:prstGeom>
        <a:solidFill>
          <a:schemeClr val="lt1">
            <a:alpha val="90000"/>
            <a:hueOff val="0"/>
            <a:satOff val="0"/>
            <a:lumOff val="0"/>
            <a:alphaOff val="0"/>
          </a:schemeClr>
        </a:solidFill>
        <a:ln w="9525" cap="flat" cmpd="sng" algn="ctr">
          <a:solidFill>
            <a:schemeClr val="accent3">
              <a:hueOff val="1226198"/>
              <a:satOff val="-40562"/>
              <a:lumOff val="-588"/>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s-AR" sz="2000" kern="1200" dirty="0" smtClean="0"/>
            <a:t>Muchas veces no nos es posible estudiar a todos y cada uno de nuestras unidades de análisis, entonces solo estudiamos a algunos. Esta porción de la población total que estudiamos se denomina </a:t>
          </a:r>
          <a:r>
            <a:rPr lang="es-AR" sz="2000" b="1" kern="1200" dirty="0" smtClean="0"/>
            <a:t>“muestra”</a:t>
          </a:r>
          <a:endParaRPr lang="es-AR" sz="2000" kern="1200" dirty="0" smtClean="0"/>
        </a:p>
        <a:p>
          <a:pPr marL="171450" lvl="1" indent="0" algn="l" defTabSz="711200">
            <a:lnSpc>
              <a:spcPct val="90000"/>
            </a:lnSpc>
            <a:spcBef>
              <a:spcPct val="0"/>
            </a:spcBef>
            <a:spcAft>
              <a:spcPct val="15000"/>
            </a:spcAft>
            <a:buChar char="••"/>
          </a:pPr>
          <a:endParaRPr lang="es-AR" sz="1300" kern="1200" dirty="0"/>
        </a:p>
      </dsp:txBody>
      <dsp:txXfrm rot="-5400000">
        <a:off x="924420" y="1440671"/>
        <a:ext cx="7240155" cy="1201977"/>
      </dsp:txXfrm>
    </dsp:sp>
    <dsp:sp modelId="{F054B095-F9C4-4336-93BD-99767B3C5351}">
      <dsp:nvSpPr>
        <dsp:cNvPr id="0" name=""/>
        <dsp:cNvSpPr/>
      </dsp:nvSpPr>
      <dsp:spPr>
        <a:xfrm rot="5400000">
          <a:off x="-198090" y="3246009"/>
          <a:ext cx="1320601" cy="924420"/>
        </a:xfrm>
        <a:prstGeom prst="chevron">
          <a:avLst/>
        </a:prstGeom>
        <a:gradFill rotWithShape="0">
          <a:gsLst>
            <a:gs pos="0">
              <a:schemeClr val="accent3">
                <a:hueOff val="2452395"/>
                <a:satOff val="-81125"/>
                <a:lumOff val="-1176"/>
                <a:alphaOff val="0"/>
                <a:tint val="73000"/>
                <a:shade val="100000"/>
                <a:satMod val="150000"/>
              </a:schemeClr>
            </a:gs>
            <a:gs pos="25000">
              <a:schemeClr val="accent3">
                <a:hueOff val="2452395"/>
                <a:satOff val="-81125"/>
                <a:lumOff val="-1176"/>
                <a:alphaOff val="0"/>
                <a:tint val="96000"/>
                <a:shade val="80000"/>
                <a:satMod val="105000"/>
              </a:schemeClr>
            </a:gs>
            <a:gs pos="38000">
              <a:schemeClr val="accent3">
                <a:hueOff val="2452395"/>
                <a:satOff val="-81125"/>
                <a:lumOff val="-1176"/>
                <a:alphaOff val="0"/>
                <a:tint val="96000"/>
                <a:shade val="59000"/>
                <a:satMod val="120000"/>
              </a:schemeClr>
            </a:gs>
            <a:gs pos="55000">
              <a:schemeClr val="accent3">
                <a:hueOff val="2452395"/>
                <a:satOff val="-81125"/>
                <a:lumOff val="-1176"/>
                <a:alphaOff val="0"/>
                <a:tint val="100000"/>
                <a:shade val="57000"/>
                <a:satMod val="120000"/>
              </a:schemeClr>
            </a:gs>
            <a:gs pos="80000">
              <a:schemeClr val="accent3">
                <a:hueOff val="2452395"/>
                <a:satOff val="-81125"/>
                <a:lumOff val="-1176"/>
                <a:alphaOff val="0"/>
                <a:tint val="100000"/>
                <a:shade val="56000"/>
                <a:satMod val="145000"/>
              </a:schemeClr>
            </a:gs>
            <a:gs pos="88000">
              <a:schemeClr val="accent3">
                <a:hueOff val="2452395"/>
                <a:satOff val="-81125"/>
                <a:lumOff val="-1176"/>
                <a:alphaOff val="0"/>
                <a:tint val="100000"/>
                <a:shade val="63000"/>
                <a:satMod val="160000"/>
              </a:schemeClr>
            </a:gs>
            <a:gs pos="100000">
              <a:schemeClr val="accent3">
                <a:hueOff val="2452395"/>
                <a:satOff val="-81125"/>
                <a:lumOff val="-1176"/>
                <a:alphaOff val="0"/>
                <a:tint val="99000"/>
                <a:shade val="100000"/>
                <a:satMod val="155000"/>
              </a:schemeClr>
            </a:gs>
          </a:gsLst>
          <a:lin ang="5400000" scaled="0"/>
        </a:gradFill>
        <a:ln w="9525" cap="flat" cmpd="sng" algn="ctr">
          <a:solidFill>
            <a:schemeClr val="accent3">
              <a:hueOff val="2452395"/>
              <a:satOff val="-81125"/>
              <a:lumOff val="-1176"/>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endParaRPr lang="es-AR" sz="2700" kern="1200" dirty="0"/>
        </a:p>
      </dsp:txBody>
      <dsp:txXfrm rot="-5400000">
        <a:off x="1" y="3510128"/>
        <a:ext cx="924420" cy="396181"/>
      </dsp:txXfrm>
    </dsp:sp>
    <dsp:sp modelId="{B3422AB8-09FC-47AC-B2D7-62A34907A366}">
      <dsp:nvSpPr>
        <dsp:cNvPr id="0" name=""/>
        <dsp:cNvSpPr/>
      </dsp:nvSpPr>
      <dsp:spPr>
        <a:xfrm rot="5400000">
          <a:off x="3871211" y="-175474"/>
          <a:ext cx="1411598" cy="7305179"/>
        </a:xfrm>
        <a:prstGeom prst="round2SameRect">
          <a:avLst/>
        </a:prstGeom>
        <a:solidFill>
          <a:schemeClr val="lt1">
            <a:alpha val="90000"/>
            <a:hueOff val="0"/>
            <a:satOff val="0"/>
            <a:lumOff val="0"/>
            <a:alphaOff val="0"/>
          </a:schemeClr>
        </a:solidFill>
        <a:ln w="9525" cap="flat" cmpd="sng" algn="ctr">
          <a:solidFill>
            <a:schemeClr val="accent3">
              <a:hueOff val="2452395"/>
              <a:satOff val="-81125"/>
              <a:lumOff val="-1176"/>
              <a:alphaOff val="0"/>
            </a:schemeClr>
          </a:solidFill>
          <a:prstDash val="solid"/>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s-AR" sz="2400" b="1" kern="1200" dirty="0" smtClean="0"/>
            <a:t>“Muestreo”</a:t>
          </a:r>
          <a:endParaRPr lang="es-AR" sz="2400" kern="1200" dirty="0" smtClean="0"/>
        </a:p>
        <a:p>
          <a:pPr marL="171450" lvl="1" indent="0" algn="l" defTabSz="711200">
            <a:lnSpc>
              <a:spcPct val="90000"/>
            </a:lnSpc>
            <a:spcBef>
              <a:spcPct val="0"/>
            </a:spcBef>
            <a:spcAft>
              <a:spcPct val="15000"/>
            </a:spcAft>
            <a:buChar char="••"/>
          </a:pPr>
          <a:endParaRPr lang="es-AR" sz="1600" kern="1200" dirty="0"/>
        </a:p>
      </dsp:txBody>
      <dsp:txXfrm rot="-5400000">
        <a:off x="924421" y="2840225"/>
        <a:ext cx="7236270" cy="12737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0BB734-EDD0-4359-954F-04F508081574}">
      <dsp:nvSpPr>
        <dsp:cNvPr id="0" name=""/>
        <dsp:cNvSpPr/>
      </dsp:nvSpPr>
      <dsp:spPr>
        <a:xfrm rot="5400000">
          <a:off x="-180345" y="183411"/>
          <a:ext cx="1202302" cy="841611"/>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0">
            <a:lnSpc>
              <a:spcPct val="90000"/>
            </a:lnSpc>
            <a:spcBef>
              <a:spcPct val="0"/>
            </a:spcBef>
            <a:spcAft>
              <a:spcPct val="35000"/>
            </a:spcAft>
          </a:pPr>
          <a:endParaRPr lang="es-AR" sz="2500" kern="1200" dirty="0"/>
        </a:p>
      </dsp:txBody>
      <dsp:txXfrm rot="-5400000">
        <a:off x="1" y="423872"/>
        <a:ext cx="841611" cy="360691"/>
      </dsp:txXfrm>
    </dsp:sp>
    <dsp:sp modelId="{8006C6CF-E7F4-49AA-8A4F-61F85BD4E235}">
      <dsp:nvSpPr>
        <dsp:cNvPr id="0" name=""/>
        <dsp:cNvSpPr/>
      </dsp:nvSpPr>
      <dsp:spPr>
        <a:xfrm rot="5400000">
          <a:off x="4144857" y="-3300180"/>
          <a:ext cx="781496" cy="7387988"/>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s-AR" sz="1600" b="1" i="1" kern="1200" dirty="0" smtClean="0"/>
            <a:t>El científico operará en tres niveles</a:t>
          </a:r>
          <a:r>
            <a:rPr lang="es-AR" sz="1600" kern="1200" dirty="0" smtClean="0"/>
            <a:t>,</a:t>
          </a:r>
        </a:p>
        <a:p>
          <a:pPr marL="285750" lvl="1" indent="0" algn="l" defTabSz="2889250">
            <a:lnSpc>
              <a:spcPct val="90000"/>
            </a:lnSpc>
            <a:spcBef>
              <a:spcPct val="0"/>
            </a:spcBef>
            <a:spcAft>
              <a:spcPct val="15000"/>
            </a:spcAft>
            <a:buChar char="••"/>
          </a:pPr>
          <a:endParaRPr lang="es-AR" sz="1600" kern="1200" dirty="0"/>
        </a:p>
      </dsp:txBody>
      <dsp:txXfrm rot="-5400000">
        <a:off x="841612" y="41214"/>
        <a:ext cx="7349839" cy="705198"/>
      </dsp:txXfrm>
    </dsp:sp>
    <dsp:sp modelId="{BD26869A-149F-416A-8965-B438993E3A2A}">
      <dsp:nvSpPr>
        <dsp:cNvPr id="0" name=""/>
        <dsp:cNvSpPr/>
      </dsp:nvSpPr>
      <dsp:spPr>
        <a:xfrm rot="5400000">
          <a:off x="-180345" y="1238454"/>
          <a:ext cx="1202302" cy="841611"/>
        </a:xfrm>
        <a:prstGeom prst="chevron">
          <a:avLst/>
        </a:prstGeom>
        <a:solidFill>
          <a:schemeClr val="accent2">
            <a:hueOff val="-245742"/>
            <a:satOff val="29557"/>
            <a:lumOff val="3399"/>
            <a:alphaOff val="0"/>
          </a:schemeClr>
        </a:solidFill>
        <a:ln w="25400" cap="flat" cmpd="sng" algn="ctr">
          <a:solidFill>
            <a:schemeClr val="accent2">
              <a:hueOff val="-245742"/>
              <a:satOff val="29557"/>
              <a:lumOff val="339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0">
            <a:lnSpc>
              <a:spcPct val="90000"/>
            </a:lnSpc>
            <a:spcBef>
              <a:spcPct val="0"/>
            </a:spcBef>
            <a:spcAft>
              <a:spcPct val="35000"/>
            </a:spcAft>
          </a:pPr>
          <a:endParaRPr lang="es-AR" sz="2500" kern="1200" dirty="0"/>
        </a:p>
      </dsp:txBody>
      <dsp:txXfrm rot="-5400000">
        <a:off x="1" y="1478915"/>
        <a:ext cx="841611" cy="360691"/>
      </dsp:txXfrm>
    </dsp:sp>
    <dsp:sp modelId="{F8CEE792-C695-4C9F-A0AB-48EFBFEE71DE}">
      <dsp:nvSpPr>
        <dsp:cNvPr id="0" name=""/>
        <dsp:cNvSpPr/>
      </dsp:nvSpPr>
      <dsp:spPr>
        <a:xfrm rot="5400000">
          <a:off x="4144857" y="-2245137"/>
          <a:ext cx="781496" cy="7387988"/>
        </a:xfrm>
        <a:prstGeom prst="round2SameRect">
          <a:avLst/>
        </a:prstGeom>
        <a:solidFill>
          <a:schemeClr val="lt1">
            <a:alpha val="90000"/>
            <a:hueOff val="0"/>
            <a:satOff val="0"/>
            <a:lumOff val="0"/>
            <a:alphaOff val="0"/>
          </a:schemeClr>
        </a:solidFill>
        <a:ln w="25400" cap="flat" cmpd="sng" algn="ctr">
          <a:solidFill>
            <a:schemeClr val="accent2">
              <a:hueOff val="-245742"/>
              <a:satOff val="29557"/>
              <a:lumOff val="339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s-AR" sz="1600" kern="1200" dirty="0" smtClean="0"/>
            <a:t>1° un </a:t>
          </a:r>
          <a:r>
            <a:rPr lang="es-AR" sz="1600" b="1" i="1" kern="1200" dirty="0" smtClean="0"/>
            <a:t>nivel de teoría</a:t>
          </a:r>
          <a:r>
            <a:rPr lang="es-AR" sz="1600" kern="1200" dirty="0" smtClean="0"/>
            <a:t>, (cuando estudia teóricamente el fenómeno a investigar y construye un proyecto), </a:t>
          </a:r>
        </a:p>
        <a:p>
          <a:pPr marL="228600" lvl="1" indent="0" algn="l" defTabSz="1066800">
            <a:lnSpc>
              <a:spcPct val="90000"/>
            </a:lnSpc>
            <a:spcBef>
              <a:spcPct val="0"/>
            </a:spcBef>
            <a:spcAft>
              <a:spcPct val="15000"/>
            </a:spcAft>
            <a:buChar char="••"/>
          </a:pPr>
          <a:endParaRPr lang="es-AR" sz="1600" kern="1200" dirty="0"/>
        </a:p>
      </dsp:txBody>
      <dsp:txXfrm rot="-5400000">
        <a:off x="841612" y="1096257"/>
        <a:ext cx="7349839" cy="705198"/>
      </dsp:txXfrm>
    </dsp:sp>
    <dsp:sp modelId="{6918B0D2-D37C-427E-9E94-6BFFAC5DAA9E}">
      <dsp:nvSpPr>
        <dsp:cNvPr id="0" name=""/>
        <dsp:cNvSpPr/>
      </dsp:nvSpPr>
      <dsp:spPr>
        <a:xfrm rot="5400000">
          <a:off x="-180345" y="2293497"/>
          <a:ext cx="1202302" cy="841611"/>
        </a:xfrm>
        <a:prstGeom prst="chevron">
          <a:avLst/>
        </a:prstGeom>
        <a:solidFill>
          <a:schemeClr val="accent2">
            <a:hueOff val="-491484"/>
            <a:satOff val="59113"/>
            <a:lumOff val="6797"/>
            <a:alphaOff val="0"/>
          </a:schemeClr>
        </a:solidFill>
        <a:ln w="25400" cap="flat" cmpd="sng" algn="ctr">
          <a:solidFill>
            <a:schemeClr val="accent2">
              <a:hueOff val="-491484"/>
              <a:satOff val="59113"/>
              <a:lumOff val="679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0">
            <a:lnSpc>
              <a:spcPct val="90000"/>
            </a:lnSpc>
            <a:spcBef>
              <a:spcPct val="0"/>
            </a:spcBef>
            <a:spcAft>
              <a:spcPct val="35000"/>
            </a:spcAft>
          </a:pPr>
          <a:endParaRPr lang="es-AR" sz="2500" kern="1200" dirty="0"/>
        </a:p>
      </dsp:txBody>
      <dsp:txXfrm rot="-5400000">
        <a:off x="1" y="2533958"/>
        <a:ext cx="841611" cy="360691"/>
      </dsp:txXfrm>
    </dsp:sp>
    <dsp:sp modelId="{82E61A58-B6CE-4645-BCF1-B52A3ECDE955}">
      <dsp:nvSpPr>
        <dsp:cNvPr id="0" name=""/>
        <dsp:cNvSpPr/>
      </dsp:nvSpPr>
      <dsp:spPr>
        <a:xfrm rot="5400000">
          <a:off x="4144857" y="-1190094"/>
          <a:ext cx="781496" cy="7387988"/>
        </a:xfrm>
        <a:prstGeom prst="round2SameRect">
          <a:avLst/>
        </a:prstGeom>
        <a:solidFill>
          <a:schemeClr val="lt1">
            <a:alpha val="90000"/>
            <a:hueOff val="0"/>
            <a:satOff val="0"/>
            <a:lumOff val="0"/>
            <a:alphaOff val="0"/>
          </a:schemeClr>
        </a:solidFill>
        <a:ln w="25400" cap="flat" cmpd="sng" algn="ctr">
          <a:solidFill>
            <a:schemeClr val="accent2">
              <a:hueOff val="-491484"/>
              <a:satOff val="59113"/>
              <a:lumOff val="679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s-AR" sz="1600" kern="1200" dirty="0" smtClean="0"/>
            <a:t>2° un </a:t>
          </a:r>
          <a:r>
            <a:rPr lang="es-AR" sz="1600" b="1" i="1" kern="1200" dirty="0" smtClean="0"/>
            <a:t>nivel de trabajo empírico</a:t>
          </a:r>
          <a:r>
            <a:rPr lang="es-AR" sz="1600" kern="1200" dirty="0" smtClean="0"/>
            <a:t>, (cuando selecciona un instrumento y sale a recolectar datos, información), </a:t>
          </a:r>
        </a:p>
        <a:p>
          <a:pPr marL="171450" lvl="1" indent="0" algn="l" defTabSz="711200">
            <a:lnSpc>
              <a:spcPct val="90000"/>
            </a:lnSpc>
            <a:spcBef>
              <a:spcPct val="0"/>
            </a:spcBef>
            <a:spcAft>
              <a:spcPct val="15000"/>
            </a:spcAft>
            <a:buChar char="••"/>
          </a:pPr>
          <a:endParaRPr lang="es-AR" sz="1600" kern="1200" dirty="0"/>
        </a:p>
      </dsp:txBody>
      <dsp:txXfrm rot="-5400000">
        <a:off x="841612" y="2151300"/>
        <a:ext cx="7349839" cy="705198"/>
      </dsp:txXfrm>
    </dsp:sp>
    <dsp:sp modelId="{17E76CC4-7E3E-4AF3-ADCC-A95AFD1C62A4}">
      <dsp:nvSpPr>
        <dsp:cNvPr id="0" name=""/>
        <dsp:cNvSpPr/>
      </dsp:nvSpPr>
      <dsp:spPr>
        <a:xfrm rot="5400000">
          <a:off x="-180345" y="3348540"/>
          <a:ext cx="1202302" cy="841611"/>
        </a:xfrm>
        <a:prstGeom prst="chevron">
          <a:avLst/>
        </a:prstGeom>
        <a:solidFill>
          <a:schemeClr val="accent2">
            <a:hueOff val="-737226"/>
            <a:satOff val="88670"/>
            <a:lumOff val="10196"/>
            <a:alphaOff val="0"/>
          </a:schemeClr>
        </a:solidFill>
        <a:ln w="25400" cap="flat" cmpd="sng" algn="ctr">
          <a:solidFill>
            <a:schemeClr val="accent2">
              <a:hueOff val="-737226"/>
              <a:satOff val="88670"/>
              <a:lumOff val="1019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0">
            <a:lnSpc>
              <a:spcPct val="90000"/>
            </a:lnSpc>
            <a:spcBef>
              <a:spcPct val="0"/>
            </a:spcBef>
            <a:spcAft>
              <a:spcPct val="35000"/>
            </a:spcAft>
          </a:pPr>
          <a:endParaRPr lang="es-AR" sz="2500" kern="1200" dirty="0"/>
        </a:p>
      </dsp:txBody>
      <dsp:txXfrm rot="-5400000">
        <a:off x="1" y="3589001"/>
        <a:ext cx="841611" cy="360691"/>
      </dsp:txXfrm>
    </dsp:sp>
    <dsp:sp modelId="{61934C28-35F4-4835-8E22-9DC6028DB3F2}">
      <dsp:nvSpPr>
        <dsp:cNvPr id="0" name=""/>
        <dsp:cNvSpPr/>
      </dsp:nvSpPr>
      <dsp:spPr>
        <a:xfrm rot="5400000">
          <a:off x="4144857" y="-135050"/>
          <a:ext cx="781496" cy="7387988"/>
        </a:xfrm>
        <a:prstGeom prst="round2SameRect">
          <a:avLst/>
        </a:prstGeom>
        <a:solidFill>
          <a:schemeClr val="lt1">
            <a:alpha val="90000"/>
            <a:hueOff val="0"/>
            <a:satOff val="0"/>
            <a:lumOff val="0"/>
            <a:alphaOff val="0"/>
          </a:schemeClr>
        </a:solidFill>
        <a:ln w="25400" cap="flat" cmpd="sng" algn="ctr">
          <a:solidFill>
            <a:schemeClr val="accent2">
              <a:hueOff val="-737226"/>
              <a:satOff val="88670"/>
              <a:lumOff val="101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s-AR" sz="1600" kern="1200" dirty="0" smtClean="0"/>
            <a:t>3° un </a:t>
          </a:r>
          <a:r>
            <a:rPr lang="es-AR" sz="1600" b="1" i="1" kern="1200" dirty="0" smtClean="0"/>
            <a:t>nivel de reconstrucción teórica</a:t>
          </a:r>
          <a:r>
            <a:rPr lang="es-AR" sz="1600" kern="1200" dirty="0" smtClean="0"/>
            <a:t>, (interpreta los resultados de acuerdo con la teoría que estudió en la primera etapa).</a:t>
          </a:r>
        </a:p>
        <a:p>
          <a:pPr marL="171450" lvl="1" indent="0" algn="l" defTabSz="711200">
            <a:lnSpc>
              <a:spcPct val="90000"/>
            </a:lnSpc>
            <a:spcBef>
              <a:spcPct val="0"/>
            </a:spcBef>
            <a:spcAft>
              <a:spcPct val="15000"/>
            </a:spcAft>
            <a:buChar char="••"/>
          </a:pPr>
          <a:endParaRPr lang="es-AR" sz="1600" kern="1200" dirty="0"/>
        </a:p>
      </dsp:txBody>
      <dsp:txXfrm rot="-5400000">
        <a:off x="841612" y="3206344"/>
        <a:ext cx="7349839" cy="7051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F2D132-78CA-4474-8AA9-1B6B83917274}">
      <dsp:nvSpPr>
        <dsp:cNvPr id="0" name=""/>
        <dsp:cNvSpPr/>
      </dsp:nvSpPr>
      <dsp:spPr>
        <a:xfrm>
          <a:off x="0" y="8880"/>
          <a:ext cx="7696200" cy="127763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l" defTabSz="2489200" rtl="0">
            <a:lnSpc>
              <a:spcPct val="90000"/>
            </a:lnSpc>
            <a:spcBef>
              <a:spcPct val="0"/>
            </a:spcBef>
            <a:spcAft>
              <a:spcPct val="35000"/>
            </a:spcAft>
          </a:pPr>
          <a:r>
            <a:rPr lang="es-AR" sz="5600" kern="1200" baseline="0" smtClean="0"/>
            <a:t>Las Variables</a:t>
          </a:r>
          <a:endParaRPr lang="es-AR" sz="5600" kern="1200"/>
        </a:p>
      </dsp:txBody>
      <dsp:txXfrm>
        <a:off x="62369" y="71249"/>
        <a:ext cx="7571462" cy="11529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603EC-F8B3-46EA-B203-6D08BEEB891F}">
      <dsp:nvSpPr>
        <dsp:cNvPr id="0" name=""/>
        <dsp:cNvSpPr/>
      </dsp:nvSpPr>
      <dsp:spPr>
        <a:xfrm>
          <a:off x="0" y="8880"/>
          <a:ext cx="7696200" cy="127763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l" defTabSz="2489200" rtl="0">
            <a:lnSpc>
              <a:spcPct val="90000"/>
            </a:lnSpc>
            <a:spcBef>
              <a:spcPct val="0"/>
            </a:spcBef>
            <a:spcAft>
              <a:spcPct val="35000"/>
            </a:spcAft>
          </a:pPr>
          <a:r>
            <a:rPr lang="es-AR" sz="5600" b="1" kern="1200" baseline="0" smtClean="0"/>
            <a:t>LAS DEFINICIONES</a:t>
          </a:r>
          <a:endParaRPr lang="es-AR" sz="5600" kern="1200"/>
        </a:p>
      </dsp:txBody>
      <dsp:txXfrm>
        <a:off x="62369" y="71249"/>
        <a:ext cx="7571462" cy="11529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C7D4BC-9A1A-4325-9278-526A74387915}">
      <dsp:nvSpPr>
        <dsp:cNvPr id="0" name=""/>
        <dsp:cNvSpPr/>
      </dsp:nvSpPr>
      <dsp:spPr>
        <a:xfrm>
          <a:off x="0" y="8880"/>
          <a:ext cx="7696200" cy="1277639"/>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l" defTabSz="2489200" rtl="0">
            <a:lnSpc>
              <a:spcPct val="90000"/>
            </a:lnSpc>
            <a:spcBef>
              <a:spcPct val="0"/>
            </a:spcBef>
            <a:spcAft>
              <a:spcPct val="35000"/>
            </a:spcAft>
          </a:pPr>
          <a:r>
            <a:rPr lang="es-AR" sz="5600" b="1" kern="1200" baseline="0" smtClean="0"/>
            <a:t>LAS PROPOSICIONES</a:t>
          </a:r>
          <a:endParaRPr lang="es-AR" sz="5600" kern="1200"/>
        </a:p>
      </dsp:txBody>
      <dsp:txXfrm>
        <a:off x="62369" y="71249"/>
        <a:ext cx="7571462" cy="11529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1F8AD-F96B-4D71-A814-EE9C662BDEE1}">
      <dsp:nvSpPr>
        <dsp:cNvPr id="0" name=""/>
        <dsp:cNvSpPr/>
      </dsp:nvSpPr>
      <dsp:spPr>
        <a:xfrm>
          <a:off x="0" y="11220"/>
          <a:ext cx="7696200" cy="1272960"/>
        </a:xfrm>
        <a:prstGeom prst="roundRect">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s-AR" sz="3400" b="1" kern="1200" baseline="0" smtClean="0"/>
            <a:t>FORMULACIÓN DE HIPÓTESIS EN UNA INVESTIGACIÓN</a:t>
          </a:r>
          <a:endParaRPr lang="es-AR" sz="3400" kern="1200"/>
        </a:p>
      </dsp:txBody>
      <dsp:txXfrm>
        <a:off x="62141" y="73361"/>
        <a:ext cx="7571918" cy="11486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DEB58-40CD-4642-9BBD-D87365C09DF6}">
      <dsp:nvSpPr>
        <dsp:cNvPr id="0" name=""/>
        <dsp:cNvSpPr/>
      </dsp:nvSpPr>
      <dsp:spPr>
        <a:xfrm>
          <a:off x="0" y="285981"/>
          <a:ext cx="8229600" cy="898560"/>
        </a:xfrm>
        <a:prstGeom prst="roundRect">
          <a:avLst/>
        </a:prstGeom>
        <a:gradFill rotWithShape="0">
          <a:gsLst>
            <a:gs pos="0">
              <a:schemeClr val="accent3">
                <a:hueOff val="0"/>
                <a:satOff val="0"/>
                <a:lumOff val="0"/>
                <a:alphaOff val="0"/>
                <a:tint val="73000"/>
                <a:shade val="100000"/>
                <a:satMod val="150000"/>
              </a:schemeClr>
            </a:gs>
            <a:gs pos="25000">
              <a:schemeClr val="accent3">
                <a:hueOff val="0"/>
                <a:satOff val="0"/>
                <a:lumOff val="0"/>
                <a:alphaOff val="0"/>
                <a:tint val="96000"/>
                <a:shade val="80000"/>
                <a:satMod val="105000"/>
              </a:schemeClr>
            </a:gs>
            <a:gs pos="38000">
              <a:schemeClr val="accent3">
                <a:hueOff val="0"/>
                <a:satOff val="0"/>
                <a:lumOff val="0"/>
                <a:alphaOff val="0"/>
                <a:tint val="96000"/>
                <a:shade val="59000"/>
                <a:satMod val="120000"/>
              </a:schemeClr>
            </a:gs>
            <a:gs pos="55000">
              <a:schemeClr val="accent3">
                <a:hueOff val="0"/>
                <a:satOff val="0"/>
                <a:lumOff val="0"/>
                <a:alphaOff val="0"/>
                <a:tint val="100000"/>
                <a:shade val="57000"/>
                <a:satMod val="120000"/>
              </a:schemeClr>
            </a:gs>
            <a:gs pos="80000">
              <a:schemeClr val="accent3">
                <a:hueOff val="0"/>
                <a:satOff val="0"/>
                <a:lumOff val="0"/>
                <a:alphaOff val="0"/>
                <a:tint val="100000"/>
                <a:shade val="56000"/>
                <a:satMod val="145000"/>
              </a:schemeClr>
            </a:gs>
            <a:gs pos="88000">
              <a:schemeClr val="accent3">
                <a:hueOff val="0"/>
                <a:satOff val="0"/>
                <a:lumOff val="0"/>
                <a:alphaOff val="0"/>
                <a:tint val="100000"/>
                <a:shade val="63000"/>
                <a:satMod val="160000"/>
              </a:schemeClr>
            </a:gs>
            <a:gs pos="100000">
              <a:schemeClr val="accent3">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3">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AR" sz="2400" kern="1200" dirty="0" smtClean="0"/>
            <a:t>Como su nombre lo indica, </a:t>
          </a:r>
          <a:r>
            <a:rPr lang="es-AR" sz="2400" i="1" kern="1200" dirty="0" smtClean="0"/>
            <a:t>son posibilidades distintas que pueden plantearse ante las hipótesis de investigación y nula</a:t>
          </a:r>
          <a:endParaRPr lang="es-AR" sz="2400" kern="1200" dirty="0"/>
        </a:p>
      </dsp:txBody>
      <dsp:txXfrm>
        <a:off x="43864" y="329845"/>
        <a:ext cx="8141872" cy="810832"/>
      </dsp:txXfrm>
    </dsp:sp>
    <dsp:sp modelId="{F8517546-BBD0-43F1-8B80-54540D3C74A1}">
      <dsp:nvSpPr>
        <dsp:cNvPr id="0" name=""/>
        <dsp:cNvSpPr/>
      </dsp:nvSpPr>
      <dsp:spPr>
        <a:xfrm>
          <a:off x="0" y="1253661"/>
          <a:ext cx="8229600" cy="898560"/>
        </a:xfrm>
        <a:prstGeom prst="roundRect">
          <a:avLst/>
        </a:prstGeom>
        <a:gradFill rotWithShape="0">
          <a:gsLst>
            <a:gs pos="0">
              <a:schemeClr val="accent3">
                <a:hueOff val="817465"/>
                <a:satOff val="-27042"/>
                <a:lumOff val="-392"/>
                <a:alphaOff val="0"/>
                <a:tint val="73000"/>
                <a:shade val="100000"/>
                <a:satMod val="150000"/>
              </a:schemeClr>
            </a:gs>
            <a:gs pos="25000">
              <a:schemeClr val="accent3">
                <a:hueOff val="817465"/>
                <a:satOff val="-27042"/>
                <a:lumOff val="-392"/>
                <a:alphaOff val="0"/>
                <a:tint val="96000"/>
                <a:shade val="80000"/>
                <a:satMod val="105000"/>
              </a:schemeClr>
            </a:gs>
            <a:gs pos="38000">
              <a:schemeClr val="accent3">
                <a:hueOff val="817465"/>
                <a:satOff val="-27042"/>
                <a:lumOff val="-392"/>
                <a:alphaOff val="0"/>
                <a:tint val="96000"/>
                <a:shade val="59000"/>
                <a:satMod val="120000"/>
              </a:schemeClr>
            </a:gs>
            <a:gs pos="55000">
              <a:schemeClr val="accent3">
                <a:hueOff val="817465"/>
                <a:satOff val="-27042"/>
                <a:lumOff val="-392"/>
                <a:alphaOff val="0"/>
                <a:tint val="100000"/>
                <a:shade val="57000"/>
                <a:satMod val="120000"/>
              </a:schemeClr>
            </a:gs>
            <a:gs pos="80000">
              <a:schemeClr val="accent3">
                <a:hueOff val="817465"/>
                <a:satOff val="-27042"/>
                <a:lumOff val="-392"/>
                <a:alphaOff val="0"/>
                <a:tint val="100000"/>
                <a:shade val="56000"/>
                <a:satMod val="145000"/>
              </a:schemeClr>
            </a:gs>
            <a:gs pos="88000">
              <a:schemeClr val="accent3">
                <a:hueOff val="817465"/>
                <a:satOff val="-27042"/>
                <a:lumOff val="-392"/>
                <a:alphaOff val="0"/>
                <a:tint val="100000"/>
                <a:shade val="63000"/>
                <a:satMod val="160000"/>
              </a:schemeClr>
            </a:gs>
            <a:gs pos="100000">
              <a:schemeClr val="accent3">
                <a:hueOff val="817465"/>
                <a:satOff val="-27042"/>
                <a:lumOff val="-392"/>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3">
              <a:hueOff val="817465"/>
              <a:satOff val="-27042"/>
              <a:lumOff val="-392"/>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AR" sz="2400" b="1" kern="1200" smtClean="0"/>
            <a:t>Hi</a:t>
          </a:r>
          <a:r>
            <a:rPr lang="es-AR" sz="2400" kern="1200" smtClean="0"/>
            <a:t>: “Los jóvenes </a:t>
          </a:r>
          <a:r>
            <a:rPr lang="es-AR" sz="2400" i="1" kern="1200" smtClean="0"/>
            <a:t>le atribuyen más importancia </a:t>
          </a:r>
          <a:r>
            <a:rPr lang="es-AR" sz="2400" kern="1200" smtClean="0"/>
            <a:t>al atractivo físico en sus relaciones heterosexuales que las jóvenes.”</a:t>
          </a:r>
          <a:endParaRPr lang="es-AR" sz="2400" kern="1200"/>
        </a:p>
      </dsp:txBody>
      <dsp:txXfrm>
        <a:off x="43864" y="1297525"/>
        <a:ext cx="8141872" cy="810832"/>
      </dsp:txXfrm>
    </dsp:sp>
    <dsp:sp modelId="{A5225135-38A7-4044-B474-4143C34A6695}">
      <dsp:nvSpPr>
        <dsp:cNvPr id="0" name=""/>
        <dsp:cNvSpPr/>
      </dsp:nvSpPr>
      <dsp:spPr>
        <a:xfrm>
          <a:off x="0" y="2221341"/>
          <a:ext cx="8229600" cy="898560"/>
        </a:xfrm>
        <a:prstGeom prst="roundRect">
          <a:avLst/>
        </a:prstGeom>
        <a:gradFill rotWithShape="0">
          <a:gsLst>
            <a:gs pos="0">
              <a:schemeClr val="accent3">
                <a:hueOff val="1634930"/>
                <a:satOff val="-54083"/>
                <a:lumOff val="-784"/>
                <a:alphaOff val="0"/>
                <a:tint val="73000"/>
                <a:shade val="100000"/>
                <a:satMod val="150000"/>
              </a:schemeClr>
            </a:gs>
            <a:gs pos="25000">
              <a:schemeClr val="accent3">
                <a:hueOff val="1634930"/>
                <a:satOff val="-54083"/>
                <a:lumOff val="-784"/>
                <a:alphaOff val="0"/>
                <a:tint val="96000"/>
                <a:shade val="80000"/>
                <a:satMod val="105000"/>
              </a:schemeClr>
            </a:gs>
            <a:gs pos="38000">
              <a:schemeClr val="accent3">
                <a:hueOff val="1634930"/>
                <a:satOff val="-54083"/>
                <a:lumOff val="-784"/>
                <a:alphaOff val="0"/>
                <a:tint val="96000"/>
                <a:shade val="59000"/>
                <a:satMod val="120000"/>
              </a:schemeClr>
            </a:gs>
            <a:gs pos="55000">
              <a:schemeClr val="accent3">
                <a:hueOff val="1634930"/>
                <a:satOff val="-54083"/>
                <a:lumOff val="-784"/>
                <a:alphaOff val="0"/>
                <a:tint val="100000"/>
                <a:shade val="57000"/>
                <a:satMod val="120000"/>
              </a:schemeClr>
            </a:gs>
            <a:gs pos="80000">
              <a:schemeClr val="accent3">
                <a:hueOff val="1634930"/>
                <a:satOff val="-54083"/>
                <a:lumOff val="-784"/>
                <a:alphaOff val="0"/>
                <a:tint val="100000"/>
                <a:shade val="56000"/>
                <a:satMod val="145000"/>
              </a:schemeClr>
            </a:gs>
            <a:gs pos="88000">
              <a:schemeClr val="accent3">
                <a:hueOff val="1634930"/>
                <a:satOff val="-54083"/>
                <a:lumOff val="-784"/>
                <a:alphaOff val="0"/>
                <a:tint val="100000"/>
                <a:shade val="63000"/>
                <a:satMod val="160000"/>
              </a:schemeClr>
            </a:gs>
            <a:gs pos="100000">
              <a:schemeClr val="accent3">
                <a:hueOff val="1634930"/>
                <a:satOff val="-54083"/>
                <a:lumOff val="-784"/>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3">
              <a:hueOff val="1634930"/>
              <a:satOff val="-54083"/>
              <a:lumOff val="-784"/>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AR" sz="2400" b="1" kern="1200" smtClean="0"/>
            <a:t>Ho</a:t>
          </a:r>
          <a:r>
            <a:rPr lang="es-AR" sz="2400" kern="1200" smtClean="0"/>
            <a:t>: “Los jóvenes </a:t>
          </a:r>
          <a:r>
            <a:rPr lang="es-AR" sz="2400" i="1" kern="1200" smtClean="0"/>
            <a:t>no le atribuyen más importancia </a:t>
          </a:r>
          <a:r>
            <a:rPr lang="es-AR" sz="2400" kern="1200" smtClean="0"/>
            <a:t>al atractivo físico en sus relaciones heterosexuales que las jóvenes.”</a:t>
          </a:r>
          <a:endParaRPr lang="es-AR" sz="2400" kern="1200"/>
        </a:p>
      </dsp:txBody>
      <dsp:txXfrm>
        <a:off x="43864" y="2265205"/>
        <a:ext cx="8141872" cy="810832"/>
      </dsp:txXfrm>
    </dsp:sp>
    <dsp:sp modelId="{06749700-E18C-4CD8-98A7-7EE9E1F63400}">
      <dsp:nvSpPr>
        <dsp:cNvPr id="0" name=""/>
        <dsp:cNvSpPr/>
      </dsp:nvSpPr>
      <dsp:spPr>
        <a:xfrm>
          <a:off x="0" y="3189021"/>
          <a:ext cx="8229600" cy="898560"/>
        </a:xfrm>
        <a:prstGeom prst="roundRect">
          <a:avLst/>
        </a:prstGeom>
        <a:gradFill rotWithShape="0">
          <a:gsLst>
            <a:gs pos="0">
              <a:schemeClr val="accent3">
                <a:hueOff val="2452395"/>
                <a:satOff val="-81125"/>
                <a:lumOff val="-1176"/>
                <a:alphaOff val="0"/>
                <a:tint val="73000"/>
                <a:shade val="100000"/>
                <a:satMod val="150000"/>
              </a:schemeClr>
            </a:gs>
            <a:gs pos="25000">
              <a:schemeClr val="accent3">
                <a:hueOff val="2452395"/>
                <a:satOff val="-81125"/>
                <a:lumOff val="-1176"/>
                <a:alphaOff val="0"/>
                <a:tint val="96000"/>
                <a:shade val="80000"/>
                <a:satMod val="105000"/>
              </a:schemeClr>
            </a:gs>
            <a:gs pos="38000">
              <a:schemeClr val="accent3">
                <a:hueOff val="2452395"/>
                <a:satOff val="-81125"/>
                <a:lumOff val="-1176"/>
                <a:alphaOff val="0"/>
                <a:tint val="96000"/>
                <a:shade val="59000"/>
                <a:satMod val="120000"/>
              </a:schemeClr>
            </a:gs>
            <a:gs pos="55000">
              <a:schemeClr val="accent3">
                <a:hueOff val="2452395"/>
                <a:satOff val="-81125"/>
                <a:lumOff val="-1176"/>
                <a:alphaOff val="0"/>
                <a:tint val="100000"/>
                <a:shade val="57000"/>
                <a:satMod val="120000"/>
              </a:schemeClr>
            </a:gs>
            <a:gs pos="80000">
              <a:schemeClr val="accent3">
                <a:hueOff val="2452395"/>
                <a:satOff val="-81125"/>
                <a:lumOff val="-1176"/>
                <a:alphaOff val="0"/>
                <a:tint val="100000"/>
                <a:shade val="56000"/>
                <a:satMod val="145000"/>
              </a:schemeClr>
            </a:gs>
            <a:gs pos="88000">
              <a:schemeClr val="accent3">
                <a:hueOff val="2452395"/>
                <a:satOff val="-81125"/>
                <a:lumOff val="-1176"/>
                <a:alphaOff val="0"/>
                <a:tint val="100000"/>
                <a:shade val="63000"/>
                <a:satMod val="160000"/>
              </a:schemeClr>
            </a:gs>
            <a:gs pos="100000">
              <a:schemeClr val="accent3">
                <a:hueOff val="2452395"/>
                <a:satOff val="-81125"/>
                <a:lumOff val="-1176"/>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3">
              <a:hueOff val="2452395"/>
              <a:satOff val="-81125"/>
              <a:lumOff val="-1176"/>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AR" sz="2400" b="1" kern="1200" smtClean="0"/>
            <a:t>Ha: </a:t>
          </a:r>
          <a:r>
            <a:rPr lang="es-AR" sz="2400" kern="1200" smtClean="0"/>
            <a:t>“Los jóvenes </a:t>
          </a:r>
          <a:r>
            <a:rPr lang="es-AR" sz="2400" i="1" kern="1200" smtClean="0"/>
            <a:t>le atribuyen menos importancia </a:t>
          </a:r>
          <a:r>
            <a:rPr lang="es-AR" sz="2400" kern="1200" smtClean="0"/>
            <a:t>al atractivo físico en sus relaciones heterosexuales que las jóvenes.”</a:t>
          </a:r>
          <a:endParaRPr lang="es-AR" sz="2400" kern="1200"/>
        </a:p>
      </dsp:txBody>
      <dsp:txXfrm>
        <a:off x="43864" y="3232885"/>
        <a:ext cx="8141872" cy="8108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68EBBE-2D3E-42AF-98AC-1FA40103B855}">
      <dsp:nvSpPr>
        <dsp:cNvPr id="0" name=""/>
        <dsp:cNvSpPr/>
      </dsp:nvSpPr>
      <dsp:spPr>
        <a:xfrm>
          <a:off x="0" y="0"/>
          <a:ext cx="4373563" cy="4373563"/>
        </a:xfrm>
        <a:prstGeom prst="pie">
          <a:avLst>
            <a:gd name="adj1" fmla="val 5400000"/>
            <a:gd name="adj2" fmla="val 16200000"/>
          </a:avLst>
        </a:prstGeom>
        <a:gradFill rotWithShape="1">
          <a:gsLst>
            <a:gs pos="0">
              <a:schemeClr val="accent1">
                <a:tint val="73000"/>
                <a:shade val="100000"/>
                <a:satMod val="150000"/>
              </a:schemeClr>
            </a:gs>
            <a:gs pos="25000">
              <a:schemeClr val="accent1">
                <a:tint val="96000"/>
                <a:shade val="80000"/>
                <a:satMod val="105000"/>
              </a:schemeClr>
            </a:gs>
            <a:gs pos="38000">
              <a:schemeClr val="accent1">
                <a:tint val="96000"/>
                <a:shade val="59000"/>
                <a:satMod val="120000"/>
              </a:schemeClr>
            </a:gs>
            <a:gs pos="55000">
              <a:schemeClr val="accent1">
                <a:tint val="100000"/>
                <a:shade val="57000"/>
                <a:satMod val="120000"/>
              </a:schemeClr>
            </a:gs>
            <a:gs pos="80000">
              <a:schemeClr val="accent1">
                <a:tint val="100000"/>
                <a:shade val="56000"/>
                <a:satMod val="145000"/>
              </a:schemeClr>
            </a:gs>
            <a:gs pos="88000">
              <a:schemeClr val="accent1">
                <a:tint val="100000"/>
                <a:shade val="63000"/>
                <a:satMod val="160000"/>
              </a:schemeClr>
            </a:gs>
            <a:gs pos="100000">
              <a:schemeClr val="accent1">
                <a:tint val="99000"/>
                <a:shade val="100000"/>
                <a:satMod val="155000"/>
              </a:schemeClr>
            </a:gs>
          </a:gsLst>
          <a:lin ang="5400000" scaled="0"/>
        </a:gradFill>
        <a:ln>
          <a:noFill/>
        </a:ln>
        <a:effectLst>
          <a:glow rad="50800">
            <a:schemeClr val="accent1">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shade val="30000"/>
              <a:satMod val="150000"/>
            </a:schemeClr>
          </a:contourClr>
        </a:sp3d>
      </dsp:spPr>
      <dsp:style>
        <a:lnRef idx="0">
          <a:schemeClr val="accent1"/>
        </a:lnRef>
        <a:fillRef idx="3">
          <a:schemeClr val="accent1"/>
        </a:fillRef>
        <a:effectRef idx="3">
          <a:schemeClr val="accent1"/>
        </a:effectRef>
        <a:fontRef idx="minor">
          <a:schemeClr val="lt1"/>
        </a:fontRef>
      </dsp:style>
    </dsp:sp>
    <dsp:sp modelId="{6A23FEC5-BD33-44F7-A47D-DBF991AE0859}">
      <dsp:nvSpPr>
        <dsp:cNvPr id="0" name=""/>
        <dsp:cNvSpPr/>
      </dsp:nvSpPr>
      <dsp:spPr>
        <a:xfrm>
          <a:off x="2186781" y="0"/>
          <a:ext cx="6042818" cy="437356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AR" sz="2400" kern="1200" smtClean="0"/>
            <a:t>Las hipótesis estadísticas son exclusivas del enfoque cuantitativo (o si se tiene un componente considerable de éste) y representan la transformación de las hipótesis de investigación, nulas y alternativas a símbolos estadísticos</a:t>
          </a:r>
          <a:endParaRPr lang="es-AR" sz="2400" kern="1200"/>
        </a:p>
      </dsp:txBody>
      <dsp:txXfrm>
        <a:off x="2186781" y="0"/>
        <a:ext cx="6042818" cy="2077442"/>
      </dsp:txXfrm>
    </dsp:sp>
    <dsp:sp modelId="{0464DB94-9DA2-4DDE-8301-D8CC38973B7A}">
      <dsp:nvSpPr>
        <dsp:cNvPr id="0" name=""/>
        <dsp:cNvSpPr/>
      </dsp:nvSpPr>
      <dsp:spPr>
        <a:xfrm>
          <a:off x="1148060" y="2077442"/>
          <a:ext cx="2077442" cy="207744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55FF48-9884-4DD4-A9D8-35EEC4456F31}">
      <dsp:nvSpPr>
        <dsp:cNvPr id="0" name=""/>
        <dsp:cNvSpPr/>
      </dsp:nvSpPr>
      <dsp:spPr>
        <a:xfrm>
          <a:off x="2186781" y="2077442"/>
          <a:ext cx="6042818" cy="207744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AR" sz="2400" kern="1200" smtClean="0"/>
            <a:t>Básicamente </a:t>
          </a:r>
          <a:r>
            <a:rPr lang="es-AR" sz="2400" i="1" kern="1200" smtClean="0"/>
            <a:t>hay tres tipos de hipótesis estadísticas:</a:t>
          </a:r>
          <a:endParaRPr lang="es-AR" sz="2400" kern="1200"/>
        </a:p>
      </dsp:txBody>
      <dsp:txXfrm>
        <a:off x="2186781" y="2077442"/>
        <a:ext cx="6042818" cy="207744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EFB8B16-F43F-4069-A808-9B70F99D3CFE}" type="datetimeFigureOut">
              <a:rPr lang="es-AR" smtClean="0"/>
              <a:t>14/03/2013</a:t>
            </a:fld>
            <a:endParaRPr lang="es-AR"/>
          </a:p>
        </p:txBody>
      </p:sp>
      <p:sp>
        <p:nvSpPr>
          <p:cNvPr id="5" name="Footer Placeholder 4"/>
          <p:cNvSpPr>
            <a:spLocks noGrp="1"/>
          </p:cNvSpPr>
          <p:nvPr>
            <p:ph type="ftr" sz="quarter" idx="11"/>
          </p:nvPr>
        </p:nvSpPr>
        <p:spPr/>
        <p:txBody>
          <a:bodyPr/>
          <a:lstStyle/>
          <a:p>
            <a:endParaRPr lang="es-A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8EEAA6A-51CE-4FF0-9A43-A7B77FEA0868}" type="slidenum">
              <a:rPr lang="es-AR" smtClean="0"/>
              <a:t>‹Nº›</a:t>
            </a:fld>
            <a:endParaRPr lang="es-A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EFB8B16-F43F-4069-A808-9B70F99D3CFE}" type="datetimeFigureOut">
              <a:rPr lang="es-AR" smtClean="0"/>
              <a:t>14/03/2013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8EEAA6A-51CE-4FF0-9A43-A7B77FEA0868}"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EFB8B16-F43F-4069-A808-9B70F99D3CFE}" type="datetimeFigureOut">
              <a:rPr lang="es-AR" smtClean="0"/>
              <a:t>14/03/2013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8EEAA6A-51CE-4FF0-9A43-A7B77FEA0868}"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EFB8B16-F43F-4069-A808-9B70F99D3CFE}" type="datetimeFigureOut">
              <a:rPr lang="es-AR" smtClean="0"/>
              <a:t>14/03/2013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8EEAA6A-51CE-4FF0-9A43-A7B77FEA0868}"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EFB8B16-F43F-4069-A808-9B70F99D3CFE}" type="datetimeFigureOut">
              <a:rPr lang="es-AR" smtClean="0"/>
              <a:t>14/03/2013</a:t>
            </a:fld>
            <a:endParaRPr lang="es-A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8EEAA6A-51CE-4FF0-9A43-A7B77FEA0868}" type="slidenum">
              <a:rPr lang="es-AR" smtClean="0"/>
              <a:t>‹Nº›</a:t>
            </a:fld>
            <a:endParaRPr lang="es-A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smtClean="0"/>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EFB8B16-F43F-4069-A808-9B70F99D3CFE}" type="datetimeFigureOut">
              <a:rPr lang="es-AR" smtClean="0"/>
              <a:t>14/03/2013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8EEAA6A-51CE-4FF0-9A43-A7B77FEA0868}" type="slidenum">
              <a:rPr lang="es-AR" smtClean="0"/>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EFB8B16-F43F-4069-A808-9B70F99D3CFE}" type="datetimeFigureOut">
              <a:rPr lang="es-AR" smtClean="0"/>
              <a:t>14/03/2013</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D8EEAA6A-51CE-4FF0-9A43-A7B77FEA0868}" type="slidenum">
              <a:rPr lang="es-AR" smtClean="0"/>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6EFB8B16-F43F-4069-A808-9B70F99D3CFE}" type="datetimeFigureOut">
              <a:rPr lang="es-AR" smtClean="0"/>
              <a:t>14/03/2013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D8EEAA6A-51CE-4FF0-9A43-A7B77FEA0868}"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EFB8B16-F43F-4069-A808-9B70F99D3CFE}" type="datetimeFigureOut">
              <a:rPr lang="es-AR" smtClean="0"/>
              <a:t>14/03/2013</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D8EEAA6A-51CE-4FF0-9A43-A7B77FEA0868}"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EFB8B16-F43F-4069-A808-9B70F99D3CFE}" type="datetimeFigureOut">
              <a:rPr lang="es-AR" smtClean="0"/>
              <a:t>14/03/2013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8EEAA6A-51CE-4FF0-9A43-A7B77FEA0868}" type="slidenum">
              <a:rPr lang="es-AR" smtClean="0"/>
              <a:t>‹Nº›</a:t>
            </a:fld>
            <a:endParaRPr lang="es-A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5" name="Date Placeholder 4"/>
          <p:cNvSpPr>
            <a:spLocks noGrp="1"/>
          </p:cNvSpPr>
          <p:nvPr>
            <p:ph type="dt" sz="half" idx="10"/>
          </p:nvPr>
        </p:nvSpPr>
        <p:spPr/>
        <p:txBody>
          <a:bodyPr/>
          <a:lstStyle/>
          <a:p>
            <a:fld id="{6EFB8B16-F43F-4069-A808-9B70F99D3CFE}" type="datetimeFigureOut">
              <a:rPr lang="es-AR" smtClean="0"/>
              <a:t>14/03/2013</a:t>
            </a:fld>
            <a:endParaRPr lang="es-AR"/>
          </a:p>
        </p:txBody>
      </p:sp>
      <p:sp>
        <p:nvSpPr>
          <p:cNvPr id="7" name="Slide Number Placeholder 6"/>
          <p:cNvSpPr>
            <a:spLocks noGrp="1"/>
          </p:cNvSpPr>
          <p:nvPr>
            <p:ph type="sldNum" sz="quarter" idx="12"/>
          </p:nvPr>
        </p:nvSpPr>
        <p:spPr/>
        <p:txBody>
          <a:bodyPr/>
          <a:lstStyle/>
          <a:p>
            <a:fld id="{D8EEAA6A-51CE-4FF0-9A43-A7B77FEA0868}" type="slidenum">
              <a:rPr lang="es-AR" smtClean="0"/>
              <a:t>‹Nº›</a:t>
            </a:fld>
            <a:endParaRPr lang="es-A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A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EFB8B16-F43F-4069-A808-9B70F99D3CFE}" type="datetimeFigureOut">
              <a:rPr lang="es-AR" smtClean="0"/>
              <a:t>14/03/2013</a:t>
            </a:fld>
            <a:endParaRPr lang="es-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8EEAA6A-51CE-4FF0-9A43-A7B77FEA0868}" type="slidenum">
              <a:rPr lang="es-AR" smtClean="0"/>
              <a:t>‹Nº›</a:t>
            </a:fld>
            <a:endParaRPr lang="es-A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3.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endParaRPr lang="es-AR" dirty="0"/>
          </a:p>
        </p:txBody>
      </p:sp>
      <p:graphicFrame>
        <p:nvGraphicFramePr>
          <p:cNvPr id="4" name="3 Diagrama"/>
          <p:cNvGraphicFramePr/>
          <p:nvPr>
            <p:extLst>
              <p:ext uri="{D42A27DB-BD31-4B8C-83A1-F6EECF244321}">
                <p14:modId xmlns:p14="http://schemas.microsoft.com/office/powerpoint/2010/main" val="3939858937"/>
              </p:ext>
            </p:extLst>
          </p:nvPr>
        </p:nvGraphicFramePr>
        <p:xfrm>
          <a:off x="2411760" y="1196752"/>
          <a:ext cx="6139016" cy="1702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7335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dirty="0"/>
          </a:p>
        </p:txBody>
      </p:sp>
      <p:sp>
        <p:nvSpPr>
          <p:cNvPr id="3" name="2 Marcador de contenido"/>
          <p:cNvSpPr>
            <a:spLocks noGrp="1"/>
          </p:cNvSpPr>
          <p:nvPr>
            <p:ph idx="1"/>
          </p:nvPr>
        </p:nvSpPr>
        <p:spPr/>
        <p:txBody>
          <a:bodyPr/>
          <a:lstStyle/>
          <a:p>
            <a:r>
              <a:rPr lang="es-AR" dirty="0" smtClean="0"/>
              <a:t>Los hechos </a:t>
            </a:r>
            <a:r>
              <a:rPr lang="es-AR" dirty="0"/>
              <a:t>observados </a:t>
            </a:r>
            <a:r>
              <a:rPr lang="es-AR" dirty="0" smtClean="0"/>
              <a:t>y/o medidos</a:t>
            </a:r>
            <a:r>
              <a:rPr lang="es-AR" dirty="0"/>
              <a:t>, que dieron lugar a las percepciones con las que se construyó el concepto, </a:t>
            </a:r>
            <a:r>
              <a:rPr lang="es-AR" dirty="0" smtClean="0"/>
              <a:t>son los </a:t>
            </a:r>
            <a:r>
              <a:rPr lang="es-AR" b="1" i="1" dirty="0"/>
              <a:t>referentes empíricos</a:t>
            </a:r>
            <a:r>
              <a:rPr lang="es-AR" dirty="0"/>
              <a:t>.</a:t>
            </a:r>
            <a:endParaRPr lang="es-A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501008"/>
            <a:ext cx="7443314"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2762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Por ejemplo, cuando hablamos de "violencia" esta es la </a:t>
            </a:r>
            <a:r>
              <a:rPr lang="es-AR" dirty="0" smtClean="0"/>
              <a:t>palabra o </a:t>
            </a:r>
            <a:r>
              <a:rPr lang="es-AR" dirty="0"/>
              <a:t>término que asignamos a una idea o concepto, representada por ciertas </a:t>
            </a:r>
            <a:r>
              <a:rPr lang="es-AR" dirty="0" smtClean="0"/>
              <a:t>conductas observables </a:t>
            </a:r>
            <a:r>
              <a:rPr lang="es-AR" dirty="0"/>
              <a:t>en las personas (los referentes empíricos), que podrían ser por </a:t>
            </a:r>
            <a:r>
              <a:rPr lang="es-AR" dirty="0" smtClean="0"/>
              <a:t>ejemplo golpes </a:t>
            </a:r>
            <a:r>
              <a:rPr lang="es-AR" dirty="0"/>
              <a:t>de puño, amenazas verbales, etc.</a:t>
            </a:r>
            <a:endParaRPr lang="es-AR" dirty="0"/>
          </a:p>
        </p:txBody>
      </p:sp>
    </p:spTree>
    <p:extLst>
      <p:ext uri="{BB962C8B-B14F-4D97-AF65-F5344CB8AC3E}">
        <p14:creationId xmlns:p14="http://schemas.microsoft.com/office/powerpoint/2010/main" val="3915070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718048623"/>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7609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1046912591"/>
              </p:ext>
            </p:extLst>
          </p:nvPr>
        </p:nvGraphicFramePr>
        <p:xfrm>
          <a:off x="736456" y="3200399"/>
          <a:ext cx="7696200" cy="1295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Marcador de texto"/>
          <p:cNvSpPr>
            <a:spLocks noGrp="1"/>
          </p:cNvSpPr>
          <p:nvPr>
            <p:ph type="body" idx="1"/>
          </p:nvPr>
        </p:nvSpPr>
        <p:spPr/>
        <p:txBody>
          <a:bodyPr/>
          <a:lstStyle/>
          <a:p>
            <a:endParaRPr lang="es-AR"/>
          </a:p>
        </p:txBody>
      </p:sp>
    </p:spTree>
    <p:extLst>
      <p:ext uri="{BB962C8B-B14F-4D97-AF65-F5344CB8AC3E}">
        <p14:creationId xmlns:p14="http://schemas.microsoft.com/office/powerpoint/2010/main" val="133867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Una </a:t>
            </a:r>
            <a:r>
              <a:rPr lang="es-AR" b="1" i="1" dirty="0"/>
              <a:t>variable </a:t>
            </a:r>
            <a:r>
              <a:rPr lang="es-AR" dirty="0"/>
              <a:t>es un aspecto o característica de un fenómeno que se desea estudiar, </a:t>
            </a:r>
            <a:r>
              <a:rPr lang="es-AR" dirty="0" smtClean="0"/>
              <a:t>y </a:t>
            </a:r>
            <a:r>
              <a:rPr lang="pt-BR" dirty="0" smtClean="0"/>
              <a:t>que </a:t>
            </a:r>
            <a:r>
              <a:rPr lang="pt-BR" dirty="0"/>
              <a:t>puede tomar dos o mas grados, estados o valores</a:t>
            </a:r>
            <a:endParaRPr lang="es-AR" dirty="0"/>
          </a:p>
        </p:txBody>
      </p:sp>
    </p:spTree>
    <p:extLst>
      <p:ext uri="{BB962C8B-B14F-4D97-AF65-F5344CB8AC3E}">
        <p14:creationId xmlns:p14="http://schemas.microsoft.com/office/powerpoint/2010/main" val="2276744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a:bodyPr>
          <a:lstStyle/>
          <a:p>
            <a:r>
              <a:rPr lang="es-AR" i="1" dirty="0"/>
              <a:t>A todo el conjunto de estados o valores que puede tomar una variable en </a:t>
            </a:r>
            <a:r>
              <a:rPr lang="es-AR" i="1" dirty="0" smtClean="0"/>
              <a:t>una investigación</a:t>
            </a:r>
            <a:r>
              <a:rPr lang="es-AR" i="1" dirty="0"/>
              <a:t>, y que ha sido definido por el investigador, lo llamaremos </a:t>
            </a:r>
            <a:r>
              <a:rPr lang="es-AR" b="1" i="1" dirty="0"/>
              <a:t>sistema </a:t>
            </a:r>
            <a:r>
              <a:rPr lang="es-AR" b="1" i="1" dirty="0" smtClean="0"/>
              <a:t>de categorías </a:t>
            </a:r>
            <a:r>
              <a:rPr lang="es-AR" b="1" i="1" dirty="0"/>
              <a:t>de la variable</a:t>
            </a:r>
            <a:r>
              <a:rPr lang="es-AR" dirty="0"/>
              <a:t>, y debe cuidarse que todo sistema elaborado por </a:t>
            </a:r>
            <a:r>
              <a:rPr lang="es-AR" dirty="0" smtClean="0"/>
              <a:t>un investigador </a:t>
            </a:r>
            <a:r>
              <a:rPr lang="es-AR" dirty="0"/>
              <a:t>sea </a:t>
            </a:r>
            <a:r>
              <a:rPr lang="es-AR" b="1" i="1" dirty="0" smtClean="0"/>
              <a:t>exhaustivo y  excluyente</a:t>
            </a:r>
            <a:r>
              <a:rPr lang="es-AR" dirty="0"/>
              <a:t>.</a:t>
            </a:r>
          </a:p>
        </p:txBody>
      </p:sp>
    </p:spTree>
    <p:extLst>
      <p:ext uri="{BB962C8B-B14F-4D97-AF65-F5344CB8AC3E}">
        <p14:creationId xmlns:p14="http://schemas.microsoft.com/office/powerpoint/2010/main" val="2547698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1003114757"/>
              </p:ext>
            </p:extLst>
          </p:nvPr>
        </p:nvGraphicFramePr>
        <p:xfrm>
          <a:off x="736456" y="3200399"/>
          <a:ext cx="7696200" cy="1295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Marcador de texto"/>
          <p:cNvSpPr>
            <a:spLocks noGrp="1"/>
          </p:cNvSpPr>
          <p:nvPr>
            <p:ph type="body" idx="1"/>
          </p:nvPr>
        </p:nvSpPr>
        <p:spPr/>
        <p:txBody>
          <a:bodyPr/>
          <a:lstStyle/>
          <a:p>
            <a:endParaRPr lang="es-AR"/>
          </a:p>
        </p:txBody>
      </p:sp>
    </p:spTree>
    <p:extLst>
      <p:ext uri="{BB962C8B-B14F-4D97-AF65-F5344CB8AC3E}">
        <p14:creationId xmlns:p14="http://schemas.microsoft.com/office/powerpoint/2010/main" val="3060727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El propósito de las definiciones es precisamente posibilitar una </a:t>
            </a:r>
            <a:r>
              <a:rPr lang="es-AR" b="1" i="1" dirty="0" smtClean="0"/>
              <a:t>comunicación efectiva</a:t>
            </a:r>
            <a:r>
              <a:rPr lang="es-AR" i="1" dirty="0"/>
              <a:t>, </a:t>
            </a:r>
            <a:r>
              <a:rPr lang="es-AR" dirty="0"/>
              <a:t>es decir, provocar que cuando un investigador mencione un término, en </a:t>
            </a:r>
            <a:r>
              <a:rPr lang="es-AR" dirty="0" smtClean="0"/>
              <a:t>la mente </a:t>
            </a:r>
            <a:r>
              <a:rPr lang="es-AR" dirty="0"/>
              <a:t>de quien lo recepta ya sea en forma oral o escrita, pueda </a:t>
            </a:r>
            <a:r>
              <a:rPr lang="es-AR" dirty="0" smtClean="0"/>
              <a:t>reproducirse </a:t>
            </a:r>
            <a:r>
              <a:rPr lang="es-AR" dirty="0"/>
              <a:t>la </a:t>
            </a:r>
            <a:r>
              <a:rPr lang="es-AR" dirty="0" smtClean="0"/>
              <a:t>misma idea </a:t>
            </a:r>
            <a:r>
              <a:rPr lang="es-AR" dirty="0"/>
              <a:t>o concepto que tuvo el investigador en mente cuando desarrolló su investigación.</a:t>
            </a:r>
            <a:endParaRPr lang="es-AR" dirty="0"/>
          </a:p>
        </p:txBody>
      </p:sp>
    </p:spTree>
    <p:extLst>
      <p:ext uri="{BB962C8B-B14F-4D97-AF65-F5344CB8AC3E}">
        <p14:creationId xmlns:p14="http://schemas.microsoft.com/office/powerpoint/2010/main" val="4824462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a:bodyPr>
          <a:lstStyle/>
          <a:p>
            <a:r>
              <a:rPr lang="es-AR" b="1" i="1" dirty="0" smtClean="0"/>
              <a:t>Definición </a:t>
            </a:r>
            <a:r>
              <a:rPr lang="es-AR" b="1" i="1" dirty="0"/>
              <a:t>teórica</a:t>
            </a:r>
            <a:r>
              <a:rPr lang="es-AR" dirty="0"/>
              <a:t>: Consiste en presentar las </a:t>
            </a:r>
            <a:r>
              <a:rPr lang="es-AR" b="1" i="1" dirty="0"/>
              <a:t>características esenciales </a:t>
            </a:r>
            <a:r>
              <a:rPr lang="es-AR" dirty="0"/>
              <a:t>de la </a:t>
            </a:r>
            <a:r>
              <a:rPr lang="es-AR" dirty="0" smtClean="0"/>
              <a:t>clase de </a:t>
            </a:r>
            <a:r>
              <a:rPr lang="es-AR" dirty="0"/>
              <a:t>objetos que incluye el término que se pretende definir, intentando llegar a </a:t>
            </a:r>
            <a:r>
              <a:rPr lang="es-AR" dirty="0" smtClean="0"/>
              <a:t>una descripción </a:t>
            </a:r>
            <a:r>
              <a:rPr lang="es-AR" dirty="0"/>
              <a:t>precisa de la </a:t>
            </a:r>
            <a:r>
              <a:rPr lang="es-AR" b="1" i="1" dirty="0"/>
              <a:t>idea </a:t>
            </a:r>
            <a:r>
              <a:rPr lang="es-AR" dirty="0"/>
              <a:t>que constituye el concepto. </a:t>
            </a:r>
            <a:endParaRPr lang="es-AR" dirty="0" smtClean="0"/>
          </a:p>
          <a:p>
            <a:r>
              <a:rPr lang="es-AR" dirty="0" smtClean="0"/>
              <a:t>Esta </a:t>
            </a:r>
            <a:r>
              <a:rPr lang="es-AR" dirty="0"/>
              <a:t>definición no </a:t>
            </a:r>
            <a:r>
              <a:rPr lang="es-AR" dirty="0" smtClean="0"/>
              <a:t>solo nos </a:t>
            </a:r>
            <a:r>
              <a:rPr lang="es-AR" dirty="0"/>
              <a:t>permitirá reconocer a los objetos, sino también realizar una abstracción. </a:t>
            </a:r>
            <a:endParaRPr lang="es-AR" dirty="0" smtClean="0"/>
          </a:p>
          <a:p>
            <a:pPr lvl="1"/>
            <a:r>
              <a:rPr lang="es-AR" dirty="0" smtClean="0"/>
              <a:t>Por ejemplo</a:t>
            </a:r>
            <a:r>
              <a:rPr lang="es-AR" dirty="0"/>
              <a:t>, si en un estudio, definimos </a:t>
            </a:r>
            <a:r>
              <a:rPr lang="es-AR" i="1" dirty="0"/>
              <a:t>teóricamente </a:t>
            </a:r>
            <a:r>
              <a:rPr lang="es-AR" dirty="0"/>
              <a:t>“grupo humano”, como “</a:t>
            </a:r>
            <a:r>
              <a:rPr lang="es-AR" dirty="0" smtClean="0"/>
              <a:t>conjunto de </a:t>
            </a:r>
            <a:r>
              <a:rPr lang="es-AR" dirty="0"/>
              <a:t>dos o más personas en situación de interacción”, esta definición teórica </a:t>
            </a:r>
            <a:r>
              <a:rPr lang="es-AR" dirty="0" smtClean="0"/>
              <a:t>nos permite </a:t>
            </a:r>
            <a:r>
              <a:rPr lang="es-AR" dirty="0"/>
              <a:t>identificar como grupo humano a una familia, un equipo de fútbol, </a:t>
            </a:r>
            <a:r>
              <a:rPr lang="es-AR" dirty="0" smtClean="0"/>
              <a:t>los empleados </a:t>
            </a:r>
            <a:r>
              <a:rPr lang="es-AR" dirty="0"/>
              <a:t>de una empresa, etc.</a:t>
            </a:r>
            <a:endParaRPr lang="es-AR" dirty="0"/>
          </a:p>
        </p:txBody>
      </p:sp>
    </p:spTree>
    <p:extLst>
      <p:ext uri="{BB962C8B-B14F-4D97-AF65-F5344CB8AC3E}">
        <p14:creationId xmlns:p14="http://schemas.microsoft.com/office/powerpoint/2010/main" val="714814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a:bodyPr>
          <a:lstStyle/>
          <a:p>
            <a:r>
              <a:rPr lang="es-AR" b="1" i="1" dirty="0"/>
              <a:t>Definición operacional</a:t>
            </a:r>
            <a:r>
              <a:rPr lang="es-AR" dirty="0"/>
              <a:t>: Señala paso a paso las </a:t>
            </a:r>
            <a:r>
              <a:rPr lang="es-AR" b="1" i="1" dirty="0"/>
              <a:t>operaciones </a:t>
            </a:r>
            <a:r>
              <a:rPr lang="es-AR" dirty="0"/>
              <a:t>que nos </a:t>
            </a:r>
            <a:r>
              <a:rPr lang="es-AR" dirty="0" smtClean="0"/>
              <a:t>permitirán observar </a:t>
            </a:r>
            <a:r>
              <a:rPr lang="es-AR" dirty="0"/>
              <a:t>uno o mas referentes empíricos de la idea simbolizada por el término. </a:t>
            </a:r>
            <a:endParaRPr lang="es-AR" dirty="0" smtClean="0"/>
          </a:p>
          <a:p>
            <a:r>
              <a:rPr lang="es-AR" dirty="0" smtClean="0"/>
              <a:t>En otras </a:t>
            </a:r>
            <a:r>
              <a:rPr lang="es-AR" dirty="0"/>
              <a:t>palabras, proporciona el </a:t>
            </a:r>
            <a:r>
              <a:rPr lang="es-AR" b="1" i="1" dirty="0"/>
              <a:t>procedimiento </a:t>
            </a:r>
            <a:r>
              <a:rPr lang="es-AR" dirty="0"/>
              <a:t>para reconocer y registrar </a:t>
            </a:r>
            <a:r>
              <a:rPr lang="es-AR" dirty="0" smtClean="0"/>
              <a:t>los referentes </a:t>
            </a:r>
            <a:r>
              <a:rPr lang="es-AR" dirty="0"/>
              <a:t>empíricos del concepto que se está definiendo. </a:t>
            </a:r>
            <a:endParaRPr lang="es-AR" dirty="0" smtClean="0"/>
          </a:p>
          <a:p>
            <a:pPr lvl="1"/>
            <a:r>
              <a:rPr lang="es-AR" dirty="0" smtClean="0"/>
              <a:t>Por </a:t>
            </a:r>
            <a:r>
              <a:rPr lang="es-AR" dirty="0"/>
              <a:t>ejemplo, </a:t>
            </a:r>
            <a:r>
              <a:rPr lang="es-AR" dirty="0" smtClean="0"/>
              <a:t>definiremos </a:t>
            </a:r>
            <a:r>
              <a:rPr lang="es-AR" i="1" dirty="0" smtClean="0"/>
              <a:t>operacionalmente </a:t>
            </a:r>
            <a:r>
              <a:rPr lang="es-AR" dirty="0"/>
              <a:t>como “agresivo”, al “la persona que durante una charla de </a:t>
            </a:r>
            <a:r>
              <a:rPr lang="es-AR" dirty="0" smtClean="0"/>
              <a:t>media hora </a:t>
            </a:r>
            <a:r>
              <a:rPr lang="es-AR" dirty="0"/>
              <a:t>con un desconocido, muestre signos de hostilidad y descortesía en más de </a:t>
            </a:r>
            <a:r>
              <a:rPr lang="es-AR" dirty="0" smtClean="0"/>
              <a:t>tres oportunidades</a:t>
            </a:r>
            <a:r>
              <a:rPr lang="es-AR" dirty="0"/>
              <a:t>”.</a:t>
            </a:r>
            <a:endParaRPr lang="es-AR" dirty="0"/>
          </a:p>
        </p:txBody>
      </p:sp>
    </p:spTree>
    <p:extLst>
      <p:ext uri="{BB962C8B-B14F-4D97-AF65-F5344CB8AC3E}">
        <p14:creationId xmlns:p14="http://schemas.microsoft.com/office/powerpoint/2010/main" val="77929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El lenguaje es la herramienta utilizada por los seres humanos para </a:t>
            </a:r>
            <a:r>
              <a:rPr lang="es-AR" dirty="0" smtClean="0"/>
              <a:t>comunicarse</a:t>
            </a:r>
          </a:p>
          <a:p>
            <a:r>
              <a:rPr lang="es-AR" dirty="0" smtClean="0"/>
              <a:t>El comprender </a:t>
            </a:r>
            <a:r>
              <a:rPr lang="es-AR" dirty="0"/>
              <a:t>lo que otra persona quiere expresar, está en relación directa con </a:t>
            </a:r>
            <a:r>
              <a:rPr lang="es-AR" dirty="0" smtClean="0"/>
              <a:t>la posibilidad </a:t>
            </a:r>
            <a:r>
              <a:rPr lang="es-AR" dirty="0"/>
              <a:t>que tengamos de descifrar el sistema de símbolos que esa persona </a:t>
            </a:r>
            <a:r>
              <a:rPr lang="es-AR" dirty="0" smtClean="0"/>
              <a:t>utiliza (</a:t>
            </a:r>
            <a:r>
              <a:rPr lang="es-AR" dirty="0"/>
              <a:t>palabras, gestos, ecuaciones, etc.)</a:t>
            </a:r>
          </a:p>
        </p:txBody>
      </p:sp>
    </p:spTree>
    <p:extLst>
      <p:ext uri="{BB962C8B-B14F-4D97-AF65-F5344CB8AC3E}">
        <p14:creationId xmlns:p14="http://schemas.microsoft.com/office/powerpoint/2010/main" val="16258570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2095686937"/>
              </p:ext>
            </p:extLst>
          </p:nvPr>
        </p:nvGraphicFramePr>
        <p:xfrm>
          <a:off x="736456" y="3200399"/>
          <a:ext cx="7696200" cy="1295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Marcador de texto"/>
          <p:cNvSpPr>
            <a:spLocks noGrp="1"/>
          </p:cNvSpPr>
          <p:nvPr>
            <p:ph type="body" idx="1"/>
          </p:nvPr>
        </p:nvSpPr>
        <p:spPr/>
        <p:txBody>
          <a:bodyPr/>
          <a:lstStyle/>
          <a:p>
            <a:endParaRPr lang="es-AR"/>
          </a:p>
        </p:txBody>
      </p:sp>
    </p:spTree>
    <p:extLst>
      <p:ext uri="{BB962C8B-B14F-4D97-AF65-F5344CB8AC3E}">
        <p14:creationId xmlns:p14="http://schemas.microsoft.com/office/powerpoint/2010/main" val="33016706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son </a:t>
            </a:r>
            <a:r>
              <a:rPr lang="es-AR" b="1" i="1" dirty="0"/>
              <a:t>enunciados </a:t>
            </a:r>
            <a:r>
              <a:rPr lang="es-AR" dirty="0"/>
              <a:t>sobre las características o </a:t>
            </a:r>
            <a:r>
              <a:rPr lang="es-AR" dirty="0" smtClean="0"/>
              <a:t>comportamientos de las </a:t>
            </a:r>
            <a:r>
              <a:rPr lang="es-AR" dirty="0"/>
              <a:t>variables estudiadas en una investigación, que afirman o niegan alguna </a:t>
            </a:r>
            <a:r>
              <a:rPr lang="es-AR" dirty="0" smtClean="0"/>
              <a:t>propiedad del </a:t>
            </a:r>
            <a:r>
              <a:rPr lang="es-AR" dirty="0"/>
              <a:t>fenómeno estudiado, y por lo tanto puede ser juzgada en términos de verdad </a:t>
            </a:r>
            <a:r>
              <a:rPr lang="es-AR" dirty="0" smtClean="0"/>
              <a:t>o falsedad</a:t>
            </a:r>
            <a:r>
              <a:rPr lang="es-AR" dirty="0"/>
              <a:t>.</a:t>
            </a:r>
            <a:endParaRPr lang="es-AR" dirty="0"/>
          </a:p>
        </p:txBody>
      </p:sp>
    </p:spTree>
    <p:extLst>
      <p:ext uri="{BB962C8B-B14F-4D97-AF65-F5344CB8AC3E}">
        <p14:creationId xmlns:p14="http://schemas.microsoft.com/office/powerpoint/2010/main" val="1245829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Como </a:t>
            </a:r>
            <a:r>
              <a:rPr lang="es-AR" dirty="0" smtClean="0"/>
              <a:t>ya pueden </a:t>
            </a:r>
            <a:r>
              <a:rPr lang="es-AR" dirty="0"/>
              <a:t>intuir, </a:t>
            </a:r>
            <a:r>
              <a:rPr lang="es-AR" b="1" i="1" dirty="0"/>
              <a:t>hay un trabajo teórico preciso que es </a:t>
            </a:r>
            <a:r>
              <a:rPr lang="es-AR" b="1" i="1" dirty="0" smtClean="0"/>
              <a:t>necesario elaborar</a:t>
            </a:r>
            <a:r>
              <a:rPr lang="es-AR" b="1" i="1" dirty="0"/>
              <a:t>, para poder plantear claramente un problema de investigación </a:t>
            </a:r>
            <a:r>
              <a:rPr lang="es-AR" dirty="0"/>
              <a:t>(</a:t>
            </a:r>
            <a:r>
              <a:rPr lang="es-AR" dirty="0" smtClean="0"/>
              <a:t>ampliaremos esto </a:t>
            </a:r>
            <a:r>
              <a:rPr lang="es-AR" dirty="0"/>
              <a:t>cuando hablemos del “marco teórico”), </a:t>
            </a:r>
            <a:r>
              <a:rPr lang="es-AR" b="1" i="1" dirty="0"/>
              <a:t>pero esto es previo a la investigación, </a:t>
            </a:r>
            <a:r>
              <a:rPr lang="es-AR" b="1" i="1" dirty="0" smtClean="0"/>
              <a:t>no es </a:t>
            </a:r>
            <a:r>
              <a:rPr lang="es-AR" b="1" i="1" dirty="0"/>
              <a:t>la investigación en sí.</a:t>
            </a:r>
            <a:endParaRPr lang="es-AR" dirty="0"/>
          </a:p>
        </p:txBody>
      </p:sp>
    </p:spTree>
    <p:extLst>
      <p:ext uri="{BB962C8B-B14F-4D97-AF65-F5344CB8AC3E}">
        <p14:creationId xmlns:p14="http://schemas.microsoft.com/office/powerpoint/2010/main" val="3562384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a:bodyPr>
          <a:lstStyle/>
          <a:p>
            <a:r>
              <a:rPr lang="es-AR" dirty="0"/>
              <a:t>Una proposición puede construirse entonces antes de realizar una </a:t>
            </a:r>
            <a:r>
              <a:rPr lang="es-AR" dirty="0" smtClean="0"/>
              <a:t>investigación, en </a:t>
            </a:r>
            <a:r>
              <a:rPr lang="es-AR" dirty="0"/>
              <a:t>cuyo caso se la llama </a:t>
            </a:r>
            <a:r>
              <a:rPr lang="es-AR" b="1" i="1" dirty="0"/>
              <a:t>hipótesis</a:t>
            </a:r>
            <a:r>
              <a:rPr lang="es-AR" b="1" dirty="0"/>
              <a:t>. </a:t>
            </a:r>
            <a:endParaRPr lang="es-AR" b="1" dirty="0" smtClean="0"/>
          </a:p>
          <a:p>
            <a:r>
              <a:rPr lang="es-AR" dirty="0" smtClean="0"/>
              <a:t>Por </a:t>
            </a:r>
            <a:r>
              <a:rPr lang="es-AR" dirty="0"/>
              <a:t>lo tanto, </a:t>
            </a:r>
            <a:r>
              <a:rPr lang="es-AR" dirty="0" smtClean="0"/>
              <a:t>una hipótesis </a:t>
            </a:r>
            <a:r>
              <a:rPr lang="es-AR" dirty="0"/>
              <a:t>es una </a:t>
            </a:r>
            <a:r>
              <a:rPr lang="es-AR" b="1" i="1" dirty="0"/>
              <a:t>proposición o enunciado provisional, una conjetura, que debe </a:t>
            </a:r>
            <a:r>
              <a:rPr lang="es-AR" b="1" i="1" dirty="0" smtClean="0"/>
              <a:t>tener la </a:t>
            </a:r>
            <a:r>
              <a:rPr lang="es-AR" b="1" i="1" dirty="0"/>
              <a:t>posibilidad de poder ser puesta a prueba, es decir, debe ser posible </a:t>
            </a:r>
            <a:r>
              <a:rPr lang="es-AR" b="1" i="1" dirty="0" smtClean="0"/>
              <a:t>recolectar información</a:t>
            </a:r>
            <a:r>
              <a:rPr lang="es-AR" b="1" i="1" dirty="0"/>
              <a:t>, de los referentes empíricos, que puedan ser utilizados como </a:t>
            </a:r>
            <a:r>
              <a:rPr lang="es-AR" b="1" i="1" dirty="0" smtClean="0"/>
              <a:t>evidencia para </a:t>
            </a:r>
            <a:r>
              <a:rPr lang="es-AR" b="1" i="1" dirty="0"/>
              <a:t>aceptar o rechazar la hipótesis.</a:t>
            </a:r>
            <a:endParaRPr lang="es-AR" dirty="0"/>
          </a:p>
        </p:txBody>
      </p:sp>
    </p:spTree>
    <p:extLst>
      <p:ext uri="{BB962C8B-B14F-4D97-AF65-F5344CB8AC3E}">
        <p14:creationId xmlns:p14="http://schemas.microsoft.com/office/powerpoint/2010/main" val="38873320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637104354"/>
              </p:ext>
            </p:extLst>
          </p:nvPr>
        </p:nvGraphicFramePr>
        <p:xfrm>
          <a:off x="736456" y="3200399"/>
          <a:ext cx="7696200" cy="1295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Marcador de texto"/>
          <p:cNvSpPr>
            <a:spLocks noGrp="1"/>
          </p:cNvSpPr>
          <p:nvPr>
            <p:ph type="body" idx="1"/>
          </p:nvPr>
        </p:nvSpPr>
        <p:spPr/>
        <p:txBody>
          <a:bodyPr/>
          <a:lstStyle/>
          <a:p>
            <a:endParaRPr lang="es-AR"/>
          </a:p>
        </p:txBody>
      </p:sp>
    </p:spTree>
    <p:extLst>
      <p:ext uri="{BB962C8B-B14F-4D97-AF65-F5344CB8AC3E}">
        <p14:creationId xmlns:p14="http://schemas.microsoft.com/office/powerpoint/2010/main" val="30499513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A veces la experiencia y la observación parecen ofrecernos potencial para </a:t>
            </a:r>
            <a:r>
              <a:rPr lang="es-AR" dirty="0" smtClean="0"/>
              <a:t>la elaboración </a:t>
            </a:r>
            <a:r>
              <a:rPr lang="es-AR" dirty="0"/>
              <a:t>de hipótesis importantes, y lo mismo se dice de la intuición. </a:t>
            </a:r>
            <a:endParaRPr lang="es-AR" dirty="0" smtClean="0"/>
          </a:p>
          <a:p>
            <a:endParaRPr lang="es-AR" dirty="0"/>
          </a:p>
          <a:p>
            <a:r>
              <a:rPr lang="es-AR" dirty="0" smtClean="0"/>
              <a:t>Pero </a:t>
            </a:r>
            <a:r>
              <a:rPr lang="es-AR" dirty="0"/>
              <a:t>cuidado</a:t>
            </a:r>
            <a:r>
              <a:rPr lang="es-AR" dirty="0" smtClean="0"/>
              <a:t>, </a:t>
            </a:r>
            <a:r>
              <a:rPr lang="es-AR" b="1" i="1" dirty="0" smtClean="0"/>
              <a:t>no </a:t>
            </a:r>
            <a:r>
              <a:rPr lang="es-AR" b="1" i="1" dirty="0"/>
              <a:t>deben formularse hipótesis de manera superficial</a:t>
            </a:r>
            <a:endParaRPr lang="es-AR" dirty="0"/>
          </a:p>
        </p:txBody>
      </p:sp>
    </p:spTree>
    <p:extLst>
      <p:ext uri="{BB962C8B-B14F-4D97-AF65-F5344CB8AC3E}">
        <p14:creationId xmlns:p14="http://schemas.microsoft.com/office/powerpoint/2010/main" val="2887481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Es natural que las hipótesis surjan de la revisión misma de los antecedentes, es decir</a:t>
            </a:r>
            <a:r>
              <a:rPr lang="es-AR" dirty="0" smtClean="0"/>
              <a:t>, surjan </a:t>
            </a:r>
            <a:r>
              <a:rPr lang="es-AR" dirty="0"/>
              <a:t>cuando el investigador se haya planteado un problema que desea investigar, y </a:t>
            </a:r>
            <a:r>
              <a:rPr lang="es-AR" dirty="0" smtClean="0"/>
              <a:t>se ponga </a:t>
            </a:r>
            <a:r>
              <a:rPr lang="es-AR" dirty="0"/>
              <a:t>en contacto teórico con el </a:t>
            </a:r>
            <a:r>
              <a:rPr lang="es-AR" dirty="0" smtClean="0"/>
              <a:t>mismo</a:t>
            </a:r>
          </a:p>
          <a:p>
            <a:endParaRPr lang="es-AR" dirty="0"/>
          </a:p>
          <a:p>
            <a:r>
              <a:rPr lang="es-AR" b="1" i="1" dirty="0"/>
              <a:t>Debe existir entonces, una relación </a:t>
            </a:r>
            <a:r>
              <a:rPr lang="es-AR" b="1" i="1" dirty="0" smtClean="0"/>
              <a:t>muy estrecha </a:t>
            </a:r>
            <a:r>
              <a:rPr lang="es-AR" b="1" i="1" dirty="0"/>
              <a:t>entre el planteamiento del problema, la revisión de antecedentes y teorías, </a:t>
            </a:r>
            <a:r>
              <a:rPr lang="es-AR" b="1" i="1" dirty="0" smtClean="0"/>
              <a:t>y el </a:t>
            </a:r>
            <a:r>
              <a:rPr lang="es-AR" b="1" i="1" dirty="0"/>
              <a:t>planteamiento de las hipótesis.</a:t>
            </a:r>
            <a:endParaRPr lang="es-AR" dirty="0"/>
          </a:p>
        </p:txBody>
      </p:sp>
    </p:spTree>
    <p:extLst>
      <p:ext uri="{BB962C8B-B14F-4D97-AF65-F5344CB8AC3E}">
        <p14:creationId xmlns:p14="http://schemas.microsoft.com/office/powerpoint/2010/main" val="3430203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La revisión inicial de la bibliografía </a:t>
            </a:r>
            <a:endParaRPr lang="es-AR" dirty="0" smtClean="0"/>
          </a:p>
          <a:p>
            <a:r>
              <a:rPr lang="es-AR" dirty="0" smtClean="0"/>
              <a:t>Plantear el  </a:t>
            </a:r>
            <a:r>
              <a:rPr lang="es-AR" dirty="0"/>
              <a:t>problema que pretendemos </a:t>
            </a:r>
            <a:r>
              <a:rPr lang="es-AR" dirty="0" smtClean="0"/>
              <a:t>investigar</a:t>
            </a:r>
            <a:endParaRPr lang="es-AR" dirty="0"/>
          </a:p>
          <a:p>
            <a:r>
              <a:rPr lang="es-AR" dirty="0" smtClean="0"/>
              <a:t>Revisamos nuevamente la </a:t>
            </a:r>
            <a:r>
              <a:rPr lang="es-AR" dirty="0"/>
              <a:t>literatura y afinamos o precisamos el planteamiento</a:t>
            </a:r>
            <a:r>
              <a:rPr lang="es-AR" dirty="0" smtClean="0"/>
              <a:t>,</a:t>
            </a:r>
          </a:p>
          <a:p>
            <a:r>
              <a:rPr lang="es-AR" dirty="0" smtClean="0"/>
              <a:t>Revisamos </a:t>
            </a:r>
            <a:r>
              <a:rPr lang="es-AR" dirty="0"/>
              <a:t>antecedentes científicos de nuestro problema, y de </a:t>
            </a:r>
            <a:r>
              <a:rPr lang="es-AR" dirty="0" smtClean="0"/>
              <a:t>todo ello </a:t>
            </a:r>
            <a:r>
              <a:rPr lang="es-AR" dirty="0"/>
              <a:t>derivaremos las hipótesis</a:t>
            </a:r>
            <a:r>
              <a:rPr lang="es-AR" dirty="0" smtClean="0"/>
              <a:t>.</a:t>
            </a:r>
          </a:p>
          <a:p>
            <a:endParaRPr lang="es-AR" dirty="0"/>
          </a:p>
          <a:p>
            <a:r>
              <a:rPr lang="es-AR" dirty="0"/>
              <a:t>Este proceso se denomina </a:t>
            </a:r>
            <a:r>
              <a:rPr lang="es-AR" i="1" dirty="0"/>
              <a:t>construcción del </a:t>
            </a:r>
            <a:r>
              <a:rPr lang="es-AR" i="1" dirty="0" smtClean="0"/>
              <a:t>marco teórico</a:t>
            </a:r>
            <a:endParaRPr lang="es-AR" dirty="0"/>
          </a:p>
        </p:txBody>
      </p:sp>
    </p:spTree>
    <p:extLst>
      <p:ext uri="{BB962C8B-B14F-4D97-AF65-F5344CB8AC3E}">
        <p14:creationId xmlns:p14="http://schemas.microsoft.com/office/powerpoint/2010/main" val="962613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dirty="0"/>
          </a:p>
        </p:txBody>
      </p:sp>
      <p:sp>
        <p:nvSpPr>
          <p:cNvPr id="3" name="2 Marcador de contenido"/>
          <p:cNvSpPr>
            <a:spLocks noGrp="1"/>
          </p:cNvSpPr>
          <p:nvPr>
            <p:ph idx="1"/>
          </p:nvPr>
        </p:nvSpPr>
        <p:spPr>
          <a:xfrm>
            <a:off x="251520" y="1752600"/>
            <a:ext cx="8784976" cy="4373563"/>
          </a:xfrm>
        </p:spPr>
        <p:txBody>
          <a:bodyPr/>
          <a:lstStyle/>
          <a:p>
            <a:r>
              <a:rPr lang="es-AR" dirty="0" smtClean="0"/>
              <a:t>Recordar </a:t>
            </a:r>
            <a:r>
              <a:rPr lang="es-AR" dirty="0"/>
              <a:t>que las hipótesis son conjeturas que deben ser factibles de someterse </a:t>
            </a:r>
            <a:r>
              <a:rPr lang="es-AR" dirty="0" smtClean="0"/>
              <a:t>a prueba </a:t>
            </a:r>
            <a:r>
              <a:rPr lang="es-AR" dirty="0"/>
              <a:t>empírica, por lo tanto, son guías para una investigación. </a:t>
            </a:r>
            <a:endParaRPr lang="es-AR" dirty="0" smtClean="0"/>
          </a:p>
          <a:p>
            <a:pPr marL="114300" indent="0">
              <a:buNone/>
            </a:pPr>
            <a:endParaRPr lang="es-AR" dirty="0" smtClean="0"/>
          </a:p>
          <a:p>
            <a:r>
              <a:rPr lang="es-AR" b="1" i="1" dirty="0" smtClean="0"/>
              <a:t>Las </a:t>
            </a:r>
            <a:r>
              <a:rPr lang="es-AR" b="1" i="1" dirty="0"/>
              <a:t>hipótesis indican </a:t>
            </a:r>
            <a:r>
              <a:rPr lang="es-AR" b="1" i="1" dirty="0" smtClean="0"/>
              <a:t>lo que </a:t>
            </a:r>
            <a:r>
              <a:rPr lang="es-AR" b="1" i="1" dirty="0"/>
              <a:t>estamos buscando o tratando de probar y se definen como </a:t>
            </a:r>
            <a:r>
              <a:rPr lang="es-AR" b="1" i="1" dirty="0" smtClean="0"/>
              <a:t>explicaciones tentativas </a:t>
            </a:r>
            <a:r>
              <a:rPr lang="es-AR" b="1" i="1" dirty="0"/>
              <a:t>del fenómeno investigado, formuladas a manera de </a:t>
            </a:r>
            <a:r>
              <a:rPr lang="es-AR" b="1" i="1" dirty="0" smtClean="0"/>
              <a:t>proposiciones</a:t>
            </a:r>
            <a:r>
              <a:rPr lang="es-AR" b="1" i="1" dirty="0"/>
              <a:t>.</a:t>
            </a:r>
            <a:endParaRPr lang="es-AR" dirty="0"/>
          </a:p>
        </p:txBody>
      </p:sp>
    </p:spTree>
    <p:extLst>
      <p:ext uri="{BB962C8B-B14F-4D97-AF65-F5344CB8AC3E}">
        <p14:creationId xmlns:p14="http://schemas.microsoft.com/office/powerpoint/2010/main" val="26193411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Requisitos de una hipótesis</a:t>
            </a:r>
            <a:endParaRPr lang="es-AR" dirty="0"/>
          </a:p>
        </p:txBody>
      </p:sp>
      <p:sp>
        <p:nvSpPr>
          <p:cNvPr id="3" name="2 Marcador de contenido"/>
          <p:cNvSpPr>
            <a:spLocks noGrp="1"/>
          </p:cNvSpPr>
          <p:nvPr>
            <p:ph idx="1"/>
          </p:nvPr>
        </p:nvSpPr>
        <p:spPr/>
        <p:txBody>
          <a:bodyPr>
            <a:normAutofit lnSpcReduction="10000"/>
          </a:bodyPr>
          <a:lstStyle/>
          <a:p>
            <a:pPr marL="571500" indent="-457200">
              <a:buFont typeface="+mj-lt"/>
              <a:buAutoNum type="arabicPeriod"/>
            </a:pPr>
            <a:r>
              <a:rPr lang="es-AR" i="1" dirty="0" smtClean="0"/>
              <a:t>Las </a:t>
            </a:r>
            <a:r>
              <a:rPr lang="es-AR" i="1" dirty="0"/>
              <a:t>hipótesis deben referirse a una situación real. </a:t>
            </a:r>
            <a:endParaRPr lang="es-AR" i="1" dirty="0" smtClean="0"/>
          </a:p>
          <a:p>
            <a:pPr marL="571500" indent="-457200">
              <a:buFont typeface="+mj-lt"/>
              <a:buAutoNum type="arabicPeriod"/>
            </a:pPr>
            <a:r>
              <a:rPr lang="es-AR" i="1" dirty="0" smtClean="0"/>
              <a:t>Los </a:t>
            </a:r>
            <a:r>
              <a:rPr lang="es-AR" i="1" dirty="0"/>
              <a:t>términos (conceptos) de la hipótesis deben ser comprensibles, precisos y </a:t>
            </a:r>
            <a:r>
              <a:rPr lang="es-AR" i="1" dirty="0" smtClean="0"/>
              <a:t>lo más </a:t>
            </a:r>
            <a:r>
              <a:rPr lang="es-AR" i="1" dirty="0"/>
              <a:t>concretos posibles. </a:t>
            </a:r>
            <a:endParaRPr lang="es-AR" i="1" dirty="0" smtClean="0"/>
          </a:p>
          <a:p>
            <a:pPr marL="571500" indent="-457200">
              <a:buFont typeface="+mj-lt"/>
              <a:buAutoNum type="arabicPeriod"/>
            </a:pPr>
            <a:r>
              <a:rPr lang="es-AR" dirty="0" smtClean="0"/>
              <a:t>Si </a:t>
            </a:r>
            <a:r>
              <a:rPr lang="es-AR" dirty="0"/>
              <a:t>es una hipótesis correlacional (que relaciona dos conceptos)</a:t>
            </a:r>
            <a:r>
              <a:rPr lang="es-AR" i="1" dirty="0"/>
              <a:t>, </a:t>
            </a:r>
            <a:r>
              <a:rPr lang="es-AR" dirty="0"/>
              <a:t>debe </a:t>
            </a:r>
            <a:r>
              <a:rPr lang="es-AR" dirty="0" smtClean="0"/>
              <a:t>quedar claro </a:t>
            </a:r>
            <a:r>
              <a:rPr lang="es-AR" dirty="0"/>
              <a:t>cómo se están relacionando esos conceptos</a:t>
            </a:r>
            <a:r>
              <a:rPr lang="es-AR" dirty="0" smtClean="0"/>
              <a:t>.</a:t>
            </a:r>
            <a:endParaRPr lang="es-AR" i="1" dirty="0"/>
          </a:p>
          <a:p>
            <a:pPr marL="571500" indent="-457200">
              <a:buFont typeface="+mj-lt"/>
              <a:buAutoNum type="arabicPeriod"/>
            </a:pPr>
            <a:r>
              <a:rPr lang="es-AR" i="1" dirty="0" smtClean="0"/>
              <a:t>Los </a:t>
            </a:r>
            <a:r>
              <a:rPr lang="es-AR" i="1" dirty="0"/>
              <a:t>términos de la hipótesis y la relación planteada entre ellos deben </a:t>
            </a:r>
            <a:r>
              <a:rPr lang="es-AR" i="1" dirty="0" smtClean="0"/>
              <a:t>ser observables </a:t>
            </a:r>
            <a:r>
              <a:rPr lang="es-AR" i="1" dirty="0"/>
              <a:t>y medibles, o sea tener referentes empíricos en la realidad</a:t>
            </a:r>
            <a:r>
              <a:rPr lang="es-AR" dirty="0"/>
              <a:t>. </a:t>
            </a:r>
            <a:endParaRPr lang="es-AR" dirty="0" smtClean="0"/>
          </a:p>
          <a:p>
            <a:pPr marL="571500" indent="-457200">
              <a:buFont typeface="+mj-lt"/>
              <a:buAutoNum type="arabicPeriod"/>
            </a:pPr>
            <a:r>
              <a:rPr lang="es-AR" i="1" dirty="0" smtClean="0"/>
              <a:t>Las </a:t>
            </a:r>
            <a:r>
              <a:rPr lang="es-AR" i="1" dirty="0"/>
              <a:t>hipótesis deben estar relacionadas con técnicas disponibles para probarlas</a:t>
            </a:r>
            <a:r>
              <a:rPr lang="es-AR" i="1" dirty="0" smtClean="0"/>
              <a:t>.</a:t>
            </a:r>
            <a:endParaRPr lang="es-AR" i="1" dirty="0"/>
          </a:p>
        </p:txBody>
      </p:sp>
    </p:spTree>
    <p:extLst>
      <p:ext uri="{BB962C8B-B14F-4D97-AF65-F5344CB8AC3E}">
        <p14:creationId xmlns:p14="http://schemas.microsoft.com/office/powerpoint/2010/main" val="943658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AR"/>
          </a:p>
        </p:txBody>
      </p:sp>
      <p:sp>
        <p:nvSpPr>
          <p:cNvPr id="2" name="1 Marcador de contenido"/>
          <p:cNvSpPr>
            <a:spLocks noGrp="1"/>
          </p:cNvSpPr>
          <p:nvPr>
            <p:ph idx="1"/>
          </p:nvPr>
        </p:nvSpPr>
        <p:spPr/>
        <p:txBody>
          <a:bodyPr/>
          <a:lstStyle/>
          <a:p>
            <a:r>
              <a:rPr lang="es-AR" dirty="0"/>
              <a:t>Dentro de una comunidad, estos símbolos son compartidos, </a:t>
            </a:r>
            <a:r>
              <a:rPr lang="es-AR" dirty="0" smtClean="0"/>
              <a:t>y existe </a:t>
            </a:r>
            <a:r>
              <a:rPr lang="es-AR" dirty="0"/>
              <a:t>un acuerdo respecto del </a:t>
            </a:r>
            <a:r>
              <a:rPr lang="es-AR" dirty="0" smtClean="0"/>
              <a:t>significado </a:t>
            </a:r>
            <a:r>
              <a:rPr lang="es-AR" dirty="0"/>
              <a:t>que debe darse a cada término, a </a:t>
            </a:r>
            <a:r>
              <a:rPr lang="es-AR" dirty="0" smtClean="0"/>
              <a:t>cada expresión</a:t>
            </a:r>
            <a:r>
              <a:rPr lang="es-AR" dirty="0"/>
              <a:t>, a cada símbolo gráfico, y de allí que puedan comunicarse y entenderse.</a:t>
            </a:r>
          </a:p>
        </p:txBody>
      </p:sp>
    </p:spTree>
    <p:extLst>
      <p:ext uri="{BB962C8B-B14F-4D97-AF65-F5344CB8AC3E}">
        <p14:creationId xmlns:p14="http://schemas.microsoft.com/office/powerpoint/2010/main" val="4225162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Hipótesis de investigación (H</a:t>
            </a:r>
            <a:r>
              <a:rPr lang="es-AR" b="1" baseline="-25000" dirty="0"/>
              <a:t>i</a:t>
            </a:r>
            <a:r>
              <a:rPr lang="es-AR" b="1" dirty="0"/>
              <a:t>)</a:t>
            </a:r>
            <a:endParaRPr lang="es-AR" dirty="0"/>
          </a:p>
        </p:txBody>
      </p:sp>
      <p:sp>
        <p:nvSpPr>
          <p:cNvPr id="3" name="2 Marcador de contenido"/>
          <p:cNvSpPr>
            <a:spLocks noGrp="1"/>
          </p:cNvSpPr>
          <p:nvPr>
            <p:ph idx="1"/>
          </p:nvPr>
        </p:nvSpPr>
        <p:spPr/>
        <p:txBody>
          <a:bodyPr/>
          <a:lstStyle/>
          <a:p>
            <a:r>
              <a:rPr lang="es-AR" b="1" dirty="0" smtClean="0"/>
              <a:t>Hipótesis </a:t>
            </a:r>
            <a:r>
              <a:rPr lang="es-AR" b="1" dirty="0"/>
              <a:t>descriptivas: </a:t>
            </a:r>
            <a:r>
              <a:rPr lang="es-AR" dirty="0"/>
              <a:t>Son afirmaciones generales que suelen involucrar a </a:t>
            </a:r>
            <a:r>
              <a:rPr lang="es-AR" dirty="0" smtClean="0"/>
              <a:t>una sola </a:t>
            </a:r>
            <a:r>
              <a:rPr lang="es-AR" dirty="0"/>
              <a:t>variable (la expectativa de ingreso en el ejemplo). </a:t>
            </a:r>
            <a:endParaRPr lang="es-AR" dirty="0" smtClean="0"/>
          </a:p>
          <a:p>
            <a:endParaRPr lang="es-AR" i="1" dirty="0"/>
          </a:p>
          <a:p>
            <a:pPr lvl="1"/>
            <a:r>
              <a:rPr lang="es-AR" i="1" dirty="0" smtClean="0"/>
              <a:t>Ejemplo</a:t>
            </a:r>
            <a:r>
              <a:rPr lang="es-AR" i="1" dirty="0"/>
              <a:t>: </a:t>
            </a:r>
            <a:r>
              <a:rPr lang="es-AR" dirty="0"/>
              <a:t>H</a:t>
            </a:r>
            <a:r>
              <a:rPr lang="es-AR" baseline="-25000" dirty="0"/>
              <a:t>i</a:t>
            </a:r>
            <a:r>
              <a:rPr lang="es-AR" dirty="0"/>
              <a:t>: </a:t>
            </a:r>
            <a:r>
              <a:rPr lang="es-AR" i="1" dirty="0"/>
              <a:t>“La expectativa </a:t>
            </a:r>
            <a:r>
              <a:rPr lang="es-AR" i="1" dirty="0" smtClean="0"/>
              <a:t>de ingreso </a:t>
            </a:r>
            <a:r>
              <a:rPr lang="es-AR" i="1" dirty="0"/>
              <a:t>mensual de los trabajadores de comercio en Córdoba, oscila entre $800 </a:t>
            </a:r>
            <a:r>
              <a:rPr lang="es-AR" i="1" dirty="0" smtClean="0"/>
              <a:t>y $</a:t>
            </a:r>
            <a:r>
              <a:rPr lang="es-AR" i="1" dirty="0"/>
              <a:t>1.000 pesos”.</a:t>
            </a:r>
            <a:endParaRPr lang="es-AR" dirty="0"/>
          </a:p>
        </p:txBody>
      </p:sp>
    </p:spTree>
    <p:extLst>
      <p:ext uri="{BB962C8B-B14F-4D97-AF65-F5344CB8AC3E}">
        <p14:creationId xmlns:p14="http://schemas.microsoft.com/office/powerpoint/2010/main" val="1851658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b="1" dirty="0"/>
              <a:t>Hipótesis correlacionales: </a:t>
            </a:r>
            <a:r>
              <a:rPr lang="es-AR" dirty="0"/>
              <a:t>Especifican las relaciones entre dos o más variables, </a:t>
            </a:r>
            <a:r>
              <a:rPr lang="es-AR" dirty="0" smtClean="0"/>
              <a:t>y pueden </a:t>
            </a:r>
            <a:r>
              <a:rPr lang="es-AR" dirty="0"/>
              <a:t>establecer la asociación entre dos variables (no es lo mismo decir que dos </a:t>
            </a:r>
            <a:r>
              <a:rPr lang="es-AR" dirty="0" smtClean="0"/>
              <a:t>cosas se </a:t>
            </a:r>
            <a:r>
              <a:rPr lang="es-AR" dirty="0"/>
              <a:t>encuentran relacionadas, que establecer cómo están relacionadas)</a:t>
            </a:r>
            <a:endParaRPr lang="es-AR" dirty="0"/>
          </a:p>
        </p:txBody>
      </p:sp>
    </p:spTree>
    <p:extLst>
      <p:ext uri="{BB962C8B-B14F-4D97-AF65-F5344CB8AC3E}">
        <p14:creationId xmlns:p14="http://schemas.microsoft.com/office/powerpoint/2010/main" val="923094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a:bodyPr>
          <a:lstStyle/>
          <a:p>
            <a:r>
              <a:rPr lang="es-AR" b="1" dirty="0"/>
              <a:t>Hipótesis de diferencia entre </a:t>
            </a:r>
            <a:r>
              <a:rPr lang="es-AR" b="1" dirty="0" smtClean="0"/>
              <a:t>grupos: </a:t>
            </a:r>
            <a:r>
              <a:rPr lang="es-AR" dirty="0"/>
              <a:t>Se formulan en investigaciones </a:t>
            </a:r>
            <a:r>
              <a:rPr lang="es-AR" dirty="0" smtClean="0"/>
              <a:t>cuya finalidad </a:t>
            </a:r>
            <a:r>
              <a:rPr lang="es-AR" dirty="0"/>
              <a:t>es comparar grupos</a:t>
            </a:r>
            <a:r>
              <a:rPr lang="es-AR" dirty="0" smtClean="0"/>
              <a:t>.</a:t>
            </a:r>
          </a:p>
          <a:p>
            <a:endParaRPr lang="es-AR" dirty="0"/>
          </a:p>
          <a:p>
            <a:r>
              <a:rPr lang="es-AR" b="1" dirty="0"/>
              <a:t>Hipótesis de causalidad: </a:t>
            </a:r>
            <a:r>
              <a:rPr lang="es-AR" dirty="0"/>
              <a:t>Este tipo de hipótesis </a:t>
            </a:r>
            <a:r>
              <a:rPr lang="es-AR" b="1" i="1" dirty="0"/>
              <a:t>no solamente afirma las </a:t>
            </a:r>
            <a:r>
              <a:rPr lang="es-AR" b="1" i="1" dirty="0" smtClean="0"/>
              <a:t>relaciones entre </a:t>
            </a:r>
            <a:r>
              <a:rPr lang="es-AR" b="1" i="1" dirty="0"/>
              <a:t>dos o más variables y su dirección, sino que además, establecen relaciones </a:t>
            </a:r>
            <a:r>
              <a:rPr lang="es-AR" b="1" i="1" dirty="0" smtClean="0"/>
              <a:t>de causa-efecto.</a:t>
            </a:r>
          </a:p>
          <a:p>
            <a:pPr lvl="1"/>
            <a:r>
              <a:rPr lang="es-AR" b="1" i="1" dirty="0"/>
              <a:t>Correlación y causalidad </a:t>
            </a:r>
            <a:r>
              <a:rPr lang="es-AR" dirty="0"/>
              <a:t>son conceptos asociados pero distintos. Si dos </a:t>
            </a:r>
            <a:r>
              <a:rPr lang="es-AR" dirty="0" smtClean="0"/>
              <a:t>variables están </a:t>
            </a:r>
            <a:r>
              <a:rPr lang="es-AR" dirty="0"/>
              <a:t>correlacionadas, ello no necesariamente implica que una será causa de la otra</a:t>
            </a:r>
            <a:r>
              <a:rPr lang="es-AR" dirty="0" smtClean="0"/>
              <a:t>, pero </a:t>
            </a:r>
            <a:r>
              <a:rPr lang="es-AR" dirty="0"/>
              <a:t>si al revés, si una es causa de la otra, entonces están relacionadas.</a:t>
            </a:r>
            <a:endParaRPr lang="es-AR" dirty="0"/>
          </a:p>
        </p:txBody>
      </p:sp>
    </p:spTree>
    <p:extLst>
      <p:ext uri="{BB962C8B-B14F-4D97-AF65-F5344CB8AC3E}">
        <p14:creationId xmlns:p14="http://schemas.microsoft.com/office/powerpoint/2010/main" val="17678003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Hipótesis nulas (H</a:t>
            </a:r>
            <a:r>
              <a:rPr lang="es-AR" b="1" baseline="-25000" dirty="0"/>
              <a:t>o</a:t>
            </a:r>
            <a:r>
              <a:rPr lang="es-AR" b="1" dirty="0"/>
              <a:t>)</a:t>
            </a:r>
            <a:endParaRPr lang="es-AR" dirty="0"/>
          </a:p>
        </p:txBody>
      </p:sp>
      <p:sp>
        <p:nvSpPr>
          <p:cNvPr id="3" name="2 Marcador de contenido"/>
          <p:cNvSpPr>
            <a:spLocks noGrp="1"/>
          </p:cNvSpPr>
          <p:nvPr>
            <p:ph idx="1"/>
          </p:nvPr>
        </p:nvSpPr>
        <p:spPr/>
        <p:txBody>
          <a:bodyPr/>
          <a:lstStyle/>
          <a:p>
            <a:r>
              <a:rPr lang="es-AR" dirty="0"/>
              <a:t>Las </a:t>
            </a:r>
            <a:r>
              <a:rPr lang="es-AR" i="1" dirty="0"/>
              <a:t>hipótesis nulas </a:t>
            </a:r>
            <a:r>
              <a:rPr lang="es-AR" dirty="0"/>
              <a:t>también constituyen proposiciones acerca de la relación </a:t>
            </a:r>
            <a:r>
              <a:rPr lang="es-AR" dirty="0" smtClean="0"/>
              <a:t>entre variables</a:t>
            </a:r>
            <a:r>
              <a:rPr lang="es-AR" dirty="0"/>
              <a:t>, sólo que sirven para negar lo que afirma la hipótesis de investigación.</a:t>
            </a:r>
            <a:endParaRPr lang="es-AR" dirty="0"/>
          </a:p>
        </p:txBody>
      </p:sp>
    </p:spTree>
    <p:extLst>
      <p:ext uri="{BB962C8B-B14F-4D97-AF65-F5344CB8AC3E}">
        <p14:creationId xmlns:p14="http://schemas.microsoft.com/office/powerpoint/2010/main" val="29196483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Ho: “</a:t>
            </a:r>
            <a:r>
              <a:rPr lang="es-AR" b="1" i="1" dirty="0"/>
              <a:t>No hay </a:t>
            </a:r>
            <a:r>
              <a:rPr lang="es-AR" dirty="0"/>
              <a:t>relación entre la autoestima y la inteligencia de un individuo.”</a:t>
            </a:r>
          </a:p>
          <a:p>
            <a:r>
              <a:rPr lang="es-AR" dirty="0"/>
              <a:t>Ho: “La similitud en religión, valores y creencias </a:t>
            </a:r>
            <a:r>
              <a:rPr lang="es-AR" b="1" i="1" dirty="0"/>
              <a:t>no provoca </a:t>
            </a:r>
            <a:r>
              <a:rPr lang="es-AR" dirty="0"/>
              <a:t>mayor seguridad en </a:t>
            </a:r>
            <a:r>
              <a:rPr lang="es-AR" dirty="0" smtClean="0"/>
              <a:t>una relación </a:t>
            </a:r>
            <a:r>
              <a:rPr lang="es-AR" dirty="0"/>
              <a:t>amorosa.”</a:t>
            </a:r>
            <a:endParaRPr lang="es-AR" dirty="0"/>
          </a:p>
        </p:txBody>
      </p:sp>
    </p:spTree>
    <p:extLst>
      <p:ext uri="{BB962C8B-B14F-4D97-AF65-F5344CB8AC3E}">
        <p14:creationId xmlns:p14="http://schemas.microsoft.com/office/powerpoint/2010/main" val="1138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a:bodyPr>
          <a:lstStyle/>
          <a:p>
            <a:r>
              <a:rPr lang="es-AR" b="1" dirty="0">
                <a:solidFill>
                  <a:srgbClr val="0070C0"/>
                </a:solidFill>
              </a:rPr>
              <a:t>¿Cuál es el sentido de plantear una hipótesis de este tipo</a:t>
            </a:r>
            <a:r>
              <a:rPr lang="es-AR" b="1" dirty="0" smtClean="0">
                <a:solidFill>
                  <a:srgbClr val="0070C0"/>
                </a:solidFill>
              </a:rPr>
              <a:t>?</a:t>
            </a:r>
          </a:p>
          <a:p>
            <a:r>
              <a:rPr lang="es-AR" dirty="0" smtClean="0"/>
              <a:t> Supongamos </a:t>
            </a:r>
            <a:r>
              <a:rPr lang="es-AR" dirty="0"/>
              <a:t>la hipótesis de investigación “Todos los cisnes </a:t>
            </a:r>
            <a:r>
              <a:rPr lang="es-AR" dirty="0" smtClean="0"/>
              <a:t>son blancos</a:t>
            </a:r>
            <a:r>
              <a:rPr lang="es-AR" dirty="0"/>
              <a:t>”. </a:t>
            </a:r>
            <a:r>
              <a:rPr lang="es-AR" sz="2000" dirty="0"/>
              <a:t>Es muy lógico que en este caso y en otros similares no conozcamos toda </a:t>
            </a:r>
            <a:r>
              <a:rPr lang="es-AR" sz="2000" dirty="0" smtClean="0"/>
              <a:t>la población </a:t>
            </a:r>
            <a:r>
              <a:rPr lang="es-AR" sz="2000" dirty="0"/>
              <a:t>de cisnes en el mundo, entonces si nos dedicáramos a intentar probar </a:t>
            </a:r>
            <a:r>
              <a:rPr lang="es-AR" sz="2000" dirty="0" smtClean="0"/>
              <a:t>esta hipótesis </a:t>
            </a:r>
            <a:r>
              <a:rPr lang="es-AR" sz="2000" dirty="0"/>
              <a:t>y encontráramos 1.000.000 de cisnes blancos, ¿qué valor probatorio o </a:t>
            </a:r>
            <a:r>
              <a:rPr lang="es-AR" sz="2000" dirty="0" smtClean="0"/>
              <a:t>de apoyo </a:t>
            </a:r>
            <a:r>
              <a:rPr lang="es-AR" sz="2000" dirty="0"/>
              <a:t>a la hipótesis tiene esto, si no conocemos cuántos cisnes hay en el mundo? </a:t>
            </a:r>
            <a:r>
              <a:rPr lang="es-AR" sz="2000" dirty="0" smtClean="0"/>
              <a:t>Pero si </a:t>
            </a:r>
            <a:r>
              <a:rPr lang="es-AR" sz="2000" dirty="0"/>
              <a:t>nuestra hipótesis es nula, “no todos los cisnes son blancos”, bastaría con </a:t>
            </a:r>
            <a:r>
              <a:rPr lang="es-AR" sz="2000" dirty="0" smtClean="0"/>
              <a:t>encontrar uno </a:t>
            </a:r>
            <a:r>
              <a:rPr lang="es-AR" sz="2000" dirty="0"/>
              <a:t>que no lo fuera para haber probado nuestra hipótesis.</a:t>
            </a:r>
            <a:endParaRPr lang="es-AR" sz="2000" dirty="0"/>
          </a:p>
        </p:txBody>
      </p:sp>
    </p:spTree>
    <p:extLst>
      <p:ext uri="{BB962C8B-B14F-4D97-AF65-F5344CB8AC3E}">
        <p14:creationId xmlns:p14="http://schemas.microsoft.com/office/powerpoint/2010/main" val="936313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b="1" i="1" dirty="0"/>
              <a:t>L</a:t>
            </a:r>
            <a:r>
              <a:rPr lang="es-AR" b="1" i="1" dirty="0" smtClean="0"/>
              <a:t>o </a:t>
            </a:r>
            <a:r>
              <a:rPr lang="es-AR" b="1" i="1" dirty="0"/>
              <a:t>que un investigador debe cuestionarse siempre, son los casos que refutan </a:t>
            </a:r>
            <a:r>
              <a:rPr lang="es-AR" b="1" i="1" dirty="0" smtClean="0"/>
              <a:t>nuestras hipótesis</a:t>
            </a:r>
            <a:r>
              <a:rPr lang="es-AR" b="1" i="1" dirty="0"/>
              <a:t>, y no los casos que la apoyan, por más que sean muchos, ya que </a:t>
            </a:r>
            <a:r>
              <a:rPr lang="es-AR" b="1" i="1" dirty="0" smtClean="0"/>
              <a:t>aquellos tienen </a:t>
            </a:r>
            <a:r>
              <a:rPr lang="es-AR" b="1" i="1" dirty="0"/>
              <a:t>más valor probatorio que estos.</a:t>
            </a:r>
            <a:endParaRPr lang="es-AR" dirty="0"/>
          </a:p>
        </p:txBody>
      </p:sp>
    </p:spTree>
    <p:extLst>
      <p:ext uri="{BB962C8B-B14F-4D97-AF65-F5344CB8AC3E}">
        <p14:creationId xmlns:p14="http://schemas.microsoft.com/office/powerpoint/2010/main" val="1623879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Hipótesis alternativas (</a:t>
            </a:r>
            <a:r>
              <a:rPr lang="es-AR" b="1" dirty="0" smtClean="0"/>
              <a:t>H</a:t>
            </a:r>
            <a:r>
              <a:rPr lang="es-AR" b="1" baseline="-25000" dirty="0" smtClean="0"/>
              <a:t>a</a:t>
            </a:r>
            <a:r>
              <a:rPr lang="es-AR" b="1" dirty="0" smtClean="0"/>
              <a:t>)</a:t>
            </a:r>
            <a:endParaRPr lang="es-AR"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909640220"/>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88272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Las hipótesis estadísticas</a:t>
            </a:r>
            <a:endParaRPr lang="es-AR"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486668045"/>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07477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a:t>Hipótesis estadísticas de estimación (descriptivas)</a:t>
            </a:r>
            <a:endParaRPr lang="es-AR" dirty="0"/>
          </a:p>
        </p:txBody>
      </p:sp>
      <p:sp>
        <p:nvSpPr>
          <p:cNvPr id="3" name="2 Marcador de contenido"/>
          <p:cNvSpPr>
            <a:spLocks noGrp="1"/>
          </p:cNvSpPr>
          <p:nvPr>
            <p:ph idx="1"/>
          </p:nvPr>
        </p:nvSpPr>
        <p:spPr/>
        <p:txBody>
          <a:bodyPr/>
          <a:lstStyle/>
          <a:p>
            <a:r>
              <a:rPr lang="es-AR" dirty="0"/>
              <a:t>Sirven para evaluar la suposición de un investigador respecto al valor </a:t>
            </a:r>
            <a:r>
              <a:rPr lang="es-AR" dirty="0" smtClean="0"/>
              <a:t>de algún </a:t>
            </a:r>
            <a:r>
              <a:rPr lang="es-AR" dirty="0"/>
              <a:t>parámetro </a:t>
            </a:r>
            <a:r>
              <a:rPr lang="es-AR" dirty="0" smtClean="0"/>
              <a:t>estadístico</a:t>
            </a:r>
          </a:p>
          <a:p>
            <a:r>
              <a:rPr lang="es-AR" dirty="0"/>
              <a:t>Supongamos que “</a:t>
            </a:r>
            <a:r>
              <a:rPr lang="es-AR" b="1" i="1" dirty="0"/>
              <a:t>el </a:t>
            </a:r>
            <a:r>
              <a:rPr lang="es-AR" b="1" i="1" dirty="0" smtClean="0"/>
              <a:t>promedio mensual </a:t>
            </a:r>
            <a:r>
              <a:rPr lang="es-AR" dirty="0"/>
              <a:t>de casos de </a:t>
            </a:r>
            <a:r>
              <a:rPr lang="es-AR" dirty="0" smtClean="0"/>
              <a:t>esquizofrenia </a:t>
            </a:r>
            <a:r>
              <a:rPr lang="es-AR" dirty="0"/>
              <a:t>que fueron atendidos en los hospitales de la </a:t>
            </a:r>
            <a:r>
              <a:rPr lang="es-AR" dirty="0" smtClean="0"/>
              <a:t>ciudad de </a:t>
            </a:r>
            <a:r>
              <a:rPr lang="es-AR" dirty="0"/>
              <a:t>Bs.As. es mayor a 100”.</a:t>
            </a:r>
          </a:p>
          <a:p>
            <a:r>
              <a:rPr lang="es-AR" dirty="0"/>
              <a:t>El segundo paso consiste en encontrar cómo se simboliza ese estadístico y </a:t>
            </a:r>
            <a:r>
              <a:rPr lang="es-AR" dirty="0" smtClean="0"/>
              <a:t>traducir la </a:t>
            </a:r>
            <a:r>
              <a:rPr lang="es-AR" dirty="0"/>
              <a:t>hipótesis de investigación a un lenguaje estadístico:</a:t>
            </a:r>
            <a:endParaRPr lang="es-A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7138" y="4653136"/>
            <a:ext cx="3318914"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0900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AR"/>
          </a:p>
        </p:txBody>
      </p:sp>
      <p:sp>
        <p:nvSpPr>
          <p:cNvPr id="2" name="1 Marcador de contenido"/>
          <p:cNvSpPr>
            <a:spLocks noGrp="1"/>
          </p:cNvSpPr>
          <p:nvPr>
            <p:ph idx="1"/>
          </p:nvPr>
        </p:nvSpPr>
        <p:spPr/>
        <p:txBody>
          <a:bodyPr/>
          <a:lstStyle/>
          <a:p>
            <a:r>
              <a:rPr lang="es-AR" dirty="0"/>
              <a:t>Es muy difícil trabajar en investigación sin contar con un lenguaje especializado</a:t>
            </a:r>
            <a:r>
              <a:rPr lang="es-AR" dirty="0" smtClean="0"/>
              <a:t>.</a:t>
            </a:r>
          </a:p>
          <a:p>
            <a:endParaRPr lang="es-AR"/>
          </a:p>
          <a:p>
            <a:pPr marL="0" indent="0">
              <a:buNone/>
            </a:pPr>
            <a:endParaRPr lang="es-AR" dirty="0" smtClean="0"/>
          </a:p>
          <a:p>
            <a:r>
              <a:rPr lang="es-AR" dirty="0"/>
              <a:t>E</a:t>
            </a:r>
            <a:r>
              <a:rPr lang="es-AR" dirty="0" smtClean="0"/>
              <a:t>xiste </a:t>
            </a:r>
            <a:r>
              <a:rPr lang="es-AR" dirty="0"/>
              <a:t>un </a:t>
            </a:r>
            <a:r>
              <a:rPr lang="es-AR" b="1" i="1" dirty="0"/>
              <a:t>lenguaje específico para la </a:t>
            </a:r>
            <a:r>
              <a:rPr lang="es-AR" b="1" i="1" dirty="0" smtClean="0"/>
              <a:t>investigación científica </a:t>
            </a:r>
            <a:r>
              <a:rPr lang="es-AR" b="1" i="1" dirty="0"/>
              <a:t>en general</a:t>
            </a:r>
            <a:r>
              <a:rPr lang="es-AR" b="1" dirty="0"/>
              <a:t>, </a:t>
            </a:r>
            <a:r>
              <a:rPr lang="es-AR" dirty="0"/>
              <a:t>y un lenguaje particular para la investigación dentro de cada </a:t>
            </a:r>
            <a:r>
              <a:rPr lang="es-AR" dirty="0" smtClean="0"/>
              <a:t>área del </a:t>
            </a:r>
            <a:r>
              <a:rPr lang="es-AR" dirty="0"/>
              <a:t>conocimiento.</a:t>
            </a:r>
          </a:p>
        </p:txBody>
      </p:sp>
    </p:spTree>
    <p:extLst>
      <p:ext uri="{BB962C8B-B14F-4D97-AF65-F5344CB8AC3E}">
        <p14:creationId xmlns:p14="http://schemas.microsoft.com/office/powerpoint/2010/main" val="26769942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a:t>Hipótesis estadísticas de correlación (correlacional)</a:t>
            </a:r>
            <a:endParaRPr lang="es-AR"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270885444"/>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60407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a:t>Hipótesis estadísticas de la diferencia de estadísticos (diferencia de grupos)</a:t>
            </a:r>
            <a:endParaRPr lang="es-AR"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85532579"/>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00412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442818886"/>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86750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939652950"/>
              </p:ext>
            </p:extLst>
          </p:nvPr>
        </p:nvGraphicFramePr>
        <p:xfrm>
          <a:off x="736456" y="3200399"/>
          <a:ext cx="7696200" cy="1295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Marcador de texto"/>
          <p:cNvSpPr>
            <a:spLocks noGrp="1"/>
          </p:cNvSpPr>
          <p:nvPr>
            <p:ph type="body" idx="1"/>
          </p:nvPr>
        </p:nvSpPr>
        <p:spPr/>
        <p:txBody>
          <a:bodyPr/>
          <a:lstStyle/>
          <a:p>
            <a:endParaRPr lang="es-AR"/>
          </a:p>
        </p:txBody>
      </p:sp>
    </p:spTree>
    <p:extLst>
      <p:ext uri="{BB962C8B-B14F-4D97-AF65-F5344CB8AC3E}">
        <p14:creationId xmlns:p14="http://schemas.microsoft.com/office/powerpoint/2010/main" val="18340919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108738227"/>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64053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731800500"/>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82545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258149954"/>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78484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Funciones de las teorías</a:t>
            </a:r>
            <a:endParaRPr lang="es-AR"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205515644"/>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62211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2103661934"/>
              </p:ext>
            </p:extLst>
          </p:nvPr>
        </p:nvGraphicFramePr>
        <p:xfrm>
          <a:off x="736456" y="3200399"/>
          <a:ext cx="7696200" cy="1295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Marcador de texto"/>
          <p:cNvSpPr>
            <a:spLocks noGrp="1"/>
          </p:cNvSpPr>
          <p:nvPr>
            <p:ph type="body" idx="1"/>
          </p:nvPr>
        </p:nvSpPr>
        <p:spPr/>
        <p:txBody>
          <a:bodyPr/>
          <a:lstStyle/>
          <a:p>
            <a:endParaRPr lang="es-AR" dirty="0"/>
          </a:p>
        </p:txBody>
      </p:sp>
    </p:spTree>
    <p:extLst>
      <p:ext uri="{BB962C8B-B14F-4D97-AF65-F5344CB8AC3E}">
        <p14:creationId xmlns:p14="http://schemas.microsoft.com/office/powerpoint/2010/main" val="33363720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879644886"/>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9372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AR" dirty="0"/>
          </a:p>
        </p:txBody>
      </p:sp>
      <p:sp>
        <p:nvSpPr>
          <p:cNvPr id="2" name="1 Marcador de contenido"/>
          <p:cNvSpPr>
            <a:spLocks noGrp="1"/>
          </p:cNvSpPr>
          <p:nvPr>
            <p:ph idx="1"/>
          </p:nvPr>
        </p:nvSpPr>
        <p:spPr>
          <a:xfrm>
            <a:off x="395536" y="2121368"/>
            <a:ext cx="8496944" cy="4187952"/>
          </a:xfrm>
        </p:spPr>
        <p:txBody>
          <a:bodyPr>
            <a:normAutofit/>
          </a:bodyPr>
          <a:lstStyle/>
          <a:p>
            <a:r>
              <a:rPr lang="es-AR" dirty="0"/>
              <a:t>Las unidades mínimas del lenguaje científico son los </a:t>
            </a:r>
            <a:r>
              <a:rPr lang="es-AR" b="1" i="1" dirty="0" smtClean="0"/>
              <a:t>conceptos</a:t>
            </a:r>
            <a:r>
              <a:rPr lang="es-AR" dirty="0" smtClean="0"/>
              <a:t> </a:t>
            </a:r>
          </a:p>
          <a:p>
            <a:r>
              <a:rPr lang="es-AR" dirty="0" smtClean="0"/>
              <a:t>Con ellos se construyen </a:t>
            </a:r>
            <a:r>
              <a:rPr lang="es-AR" b="1" i="1" dirty="0"/>
              <a:t>proposiciones o enunciados</a:t>
            </a:r>
            <a:r>
              <a:rPr lang="es-AR" dirty="0"/>
              <a:t>, (que si no han sido </a:t>
            </a:r>
            <a:r>
              <a:rPr lang="es-AR" dirty="0" smtClean="0"/>
              <a:t>contrastadas </a:t>
            </a:r>
            <a:r>
              <a:rPr lang="es-AR" dirty="0"/>
              <a:t>con la </a:t>
            </a:r>
            <a:r>
              <a:rPr lang="es-AR" dirty="0" smtClean="0"/>
              <a:t>realidad aún</a:t>
            </a:r>
            <a:r>
              <a:rPr lang="es-AR" dirty="0"/>
              <a:t>, denominamos </a:t>
            </a:r>
            <a:r>
              <a:rPr lang="es-AR" b="1" i="1" dirty="0"/>
              <a:t>hipótesis</a:t>
            </a:r>
            <a:r>
              <a:rPr lang="es-AR" dirty="0" smtClean="0"/>
              <a:t>)</a:t>
            </a:r>
          </a:p>
          <a:p>
            <a:r>
              <a:rPr lang="es-AR" dirty="0" smtClean="0"/>
              <a:t>Estos, una </a:t>
            </a:r>
            <a:r>
              <a:rPr lang="es-AR" dirty="0"/>
              <a:t>vez probados, organizados y </a:t>
            </a:r>
            <a:r>
              <a:rPr lang="es-AR" dirty="0" smtClean="0"/>
              <a:t>articulados sistemáticamente</a:t>
            </a:r>
            <a:r>
              <a:rPr lang="es-AR" dirty="0"/>
              <a:t>, conforman las </a:t>
            </a:r>
            <a:r>
              <a:rPr lang="es-AR" b="1" i="1" dirty="0"/>
              <a:t>teorías </a:t>
            </a:r>
            <a:r>
              <a:rPr lang="es-AR" b="1" i="1" dirty="0" smtClean="0"/>
              <a:t>científicas</a:t>
            </a:r>
            <a:r>
              <a:rPr lang="es-AR" b="1" dirty="0" smtClean="0"/>
              <a:t> </a:t>
            </a:r>
          </a:p>
          <a:p>
            <a:r>
              <a:rPr lang="es-AR" dirty="0" smtClean="0"/>
              <a:t>Ese </a:t>
            </a:r>
            <a:r>
              <a:rPr lang="es-AR" dirty="0"/>
              <a:t>cuerpo de </a:t>
            </a:r>
            <a:r>
              <a:rPr lang="es-AR" dirty="0" smtClean="0"/>
              <a:t>conocimientos constituido </a:t>
            </a:r>
            <a:r>
              <a:rPr lang="es-AR" dirty="0"/>
              <a:t>por todas las teorías científicas, es </a:t>
            </a:r>
            <a:r>
              <a:rPr lang="es-AR" b="1" i="1" dirty="0"/>
              <a:t>la ciencia</a:t>
            </a:r>
            <a:r>
              <a:rPr lang="es-AR" dirty="0"/>
              <a:t>.</a:t>
            </a:r>
            <a:endParaRPr lang="es-AR" dirty="0"/>
          </a:p>
        </p:txBody>
      </p:sp>
    </p:spTree>
    <p:extLst>
      <p:ext uri="{BB962C8B-B14F-4D97-AF65-F5344CB8AC3E}">
        <p14:creationId xmlns:p14="http://schemas.microsoft.com/office/powerpoint/2010/main" val="29079105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361561869"/>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8845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3087919599"/>
              </p:ext>
            </p:extLst>
          </p:nvPr>
        </p:nvGraphicFramePr>
        <p:xfrm>
          <a:off x="736456" y="3200399"/>
          <a:ext cx="7696200" cy="1295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Marcador de texto"/>
          <p:cNvSpPr>
            <a:spLocks noGrp="1"/>
          </p:cNvSpPr>
          <p:nvPr>
            <p:ph type="body" idx="1"/>
          </p:nvPr>
        </p:nvSpPr>
        <p:spPr/>
        <p:txBody>
          <a:bodyPr/>
          <a:lstStyle/>
          <a:p>
            <a:endParaRPr lang="es-AR"/>
          </a:p>
        </p:txBody>
      </p:sp>
    </p:spTree>
    <p:extLst>
      <p:ext uri="{BB962C8B-B14F-4D97-AF65-F5344CB8AC3E}">
        <p14:creationId xmlns:p14="http://schemas.microsoft.com/office/powerpoint/2010/main" val="3232063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a:xfrm>
            <a:off x="251520" y="2121368"/>
            <a:ext cx="8640960" cy="4187952"/>
          </a:xfrm>
        </p:spPr>
        <p:txBody>
          <a:bodyPr>
            <a:normAutofit/>
          </a:bodyPr>
          <a:lstStyle/>
          <a:p>
            <a:r>
              <a:rPr lang="es-AR" dirty="0"/>
              <a:t>El hombre tiene la capacidad de organizar sus percepciones agrupándolas </a:t>
            </a:r>
            <a:r>
              <a:rPr lang="es-AR" dirty="0" smtClean="0"/>
              <a:t>en conjuntos </a:t>
            </a:r>
            <a:r>
              <a:rPr lang="es-AR" dirty="0"/>
              <a:t>homogéneos, según </a:t>
            </a:r>
            <a:r>
              <a:rPr lang="es-AR" dirty="0" smtClean="0"/>
              <a:t>determinados criterios</a:t>
            </a:r>
          </a:p>
          <a:p>
            <a:r>
              <a:rPr lang="es-AR" dirty="0" smtClean="0"/>
              <a:t>Los </a:t>
            </a:r>
            <a:r>
              <a:rPr lang="es-AR" dirty="0"/>
              <a:t>conceptos pueden </a:t>
            </a:r>
            <a:r>
              <a:rPr lang="es-AR" dirty="0" smtClean="0"/>
              <a:t>ser: </a:t>
            </a:r>
          </a:p>
          <a:p>
            <a:r>
              <a:rPr lang="es-AR" b="1" dirty="0" smtClean="0"/>
              <a:t>Concretos</a:t>
            </a:r>
            <a:r>
              <a:rPr lang="es-AR" dirty="0"/>
              <a:t>, (se pueden tocar, medir) como “auto</a:t>
            </a:r>
            <a:r>
              <a:rPr lang="es-AR" dirty="0" smtClean="0"/>
              <a:t>”, “manzana”, etc. y generalmente no precisan definición, salvo por alguna característica</a:t>
            </a:r>
          </a:p>
          <a:p>
            <a:r>
              <a:rPr lang="es-AR" b="1" i="1" dirty="0" smtClean="0"/>
              <a:t>Abstractos </a:t>
            </a:r>
            <a:r>
              <a:rPr lang="es-AR" dirty="0"/>
              <a:t>como “solidaridad”, “justicia”, etc. que </a:t>
            </a:r>
            <a:r>
              <a:rPr lang="es-AR" dirty="0" smtClean="0"/>
              <a:t>generalmente necesitan </a:t>
            </a:r>
            <a:r>
              <a:rPr lang="es-AR" dirty="0"/>
              <a:t>de una definición que los acompañe</a:t>
            </a:r>
            <a:endParaRPr lang="es-AR" dirty="0"/>
          </a:p>
        </p:txBody>
      </p:sp>
    </p:spTree>
    <p:extLst>
      <p:ext uri="{BB962C8B-B14F-4D97-AF65-F5344CB8AC3E}">
        <p14:creationId xmlns:p14="http://schemas.microsoft.com/office/powerpoint/2010/main" val="2117423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t>Pero cuando un científico tiene una idea o concepto de un determinado fenómeno</a:t>
            </a:r>
            <a:r>
              <a:rPr lang="es-AR" dirty="0" smtClean="0"/>
              <a:t>, tiene </a:t>
            </a:r>
            <a:r>
              <a:rPr lang="es-AR" dirty="0"/>
              <a:t>que poder expresarla, tiene que poder comunicarla a otros científicos y a </a:t>
            </a:r>
            <a:r>
              <a:rPr lang="es-AR" dirty="0" smtClean="0"/>
              <a:t>la comunidad </a:t>
            </a:r>
            <a:r>
              <a:rPr lang="es-AR" dirty="0"/>
              <a:t>en general, para lo cual asignará al concepto un </a:t>
            </a:r>
            <a:r>
              <a:rPr lang="es-AR" b="1" i="1" dirty="0"/>
              <a:t>término, </a:t>
            </a:r>
            <a:r>
              <a:rPr lang="es-AR" dirty="0"/>
              <a:t>un </a:t>
            </a:r>
            <a:r>
              <a:rPr lang="es-AR" dirty="0" smtClean="0"/>
              <a:t>nombre (</a:t>
            </a:r>
            <a:r>
              <a:rPr lang="es-AR" dirty="0"/>
              <a:t>símbolo verbal, palabra, que representa el concepto).</a:t>
            </a:r>
            <a:endParaRPr lang="es-AR" dirty="0"/>
          </a:p>
        </p:txBody>
      </p:sp>
    </p:spTree>
    <p:extLst>
      <p:ext uri="{BB962C8B-B14F-4D97-AF65-F5344CB8AC3E}">
        <p14:creationId xmlns:p14="http://schemas.microsoft.com/office/powerpoint/2010/main" val="3252353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smtClean="0"/>
              <a:t>Quien escuche </a:t>
            </a:r>
            <a:r>
              <a:rPr lang="es-AR" dirty="0"/>
              <a:t>ese término pueda reconstruir en su mente la misma idea que generó </a:t>
            </a:r>
            <a:r>
              <a:rPr lang="es-AR" dirty="0" smtClean="0"/>
              <a:t>el concepto</a:t>
            </a:r>
            <a:r>
              <a:rPr lang="es-AR" dirty="0"/>
              <a:t>, y para ello, el científico deberá describir cuales son las </a:t>
            </a:r>
            <a:r>
              <a:rPr lang="es-AR" dirty="0" smtClean="0"/>
              <a:t>percepciones sensoriales </a:t>
            </a:r>
            <a:r>
              <a:rPr lang="es-AR" dirty="0"/>
              <a:t>que dieron lugar a la generación de la idea.</a:t>
            </a:r>
            <a:endParaRPr lang="es-AR" dirty="0"/>
          </a:p>
        </p:txBody>
      </p:sp>
    </p:spTree>
    <p:extLst>
      <p:ext uri="{BB962C8B-B14F-4D97-AF65-F5344CB8AC3E}">
        <p14:creationId xmlns:p14="http://schemas.microsoft.com/office/powerpoint/2010/main" val="2678199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ticario">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1570</TotalTime>
  <Words>2579</Words>
  <Application>Microsoft Office PowerPoint</Application>
  <PresentationFormat>Presentación en pantalla (4:3)</PresentationFormat>
  <Paragraphs>122</Paragraphs>
  <Slides>50</Slides>
  <Notes>0</Notes>
  <HiddenSlides>0</HiddenSlides>
  <MMClips>0</MMClips>
  <ScaleCrop>false</ScaleCrop>
  <HeadingPairs>
    <vt:vector size="4" baseType="variant">
      <vt:variant>
        <vt:lpstr>Tema</vt:lpstr>
      </vt:variant>
      <vt:variant>
        <vt:i4>1</vt:i4>
      </vt:variant>
      <vt:variant>
        <vt:lpstr>Títulos de diapositiva</vt:lpstr>
      </vt:variant>
      <vt:variant>
        <vt:i4>50</vt:i4>
      </vt:variant>
    </vt:vector>
  </HeadingPairs>
  <TitlesOfParts>
    <vt:vector size="51" baseType="lpstr">
      <vt:lpstr>Boticario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Requisitos de una hipótesis</vt:lpstr>
      <vt:lpstr>Hipótesis de investigación (Hi)</vt:lpstr>
      <vt:lpstr>Presentación de PowerPoint</vt:lpstr>
      <vt:lpstr>Presentación de PowerPoint</vt:lpstr>
      <vt:lpstr>Hipótesis nulas (Ho)</vt:lpstr>
      <vt:lpstr>Presentación de PowerPoint</vt:lpstr>
      <vt:lpstr>Presentación de PowerPoint</vt:lpstr>
      <vt:lpstr>Presentación de PowerPoint</vt:lpstr>
      <vt:lpstr>Hipótesis alternativas (Ha)</vt:lpstr>
      <vt:lpstr>Las hipótesis estadísticas</vt:lpstr>
      <vt:lpstr>Hipótesis estadísticas de estimación (descriptivas)</vt:lpstr>
      <vt:lpstr>Hipótesis estadísticas de correlación (correlacional)</vt:lpstr>
      <vt:lpstr>Hipótesis estadísticas de la diferencia de estadísticos (diferencia de grupos)</vt:lpstr>
      <vt:lpstr>Presentación de PowerPoint</vt:lpstr>
      <vt:lpstr>Presentación de PowerPoint</vt:lpstr>
      <vt:lpstr>Presentación de PowerPoint</vt:lpstr>
      <vt:lpstr>Presentación de PowerPoint</vt:lpstr>
      <vt:lpstr>Presentación de PowerPoint</vt:lpstr>
      <vt:lpstr>Funciones de las teorías</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CONOCIMIENTO CIENTÍFICO Y SU VOCABULARIO</dc:title>
  <dc:creator>Coordinación</dc:creator>
  <cp:lastModifiedBy>Coordinación</cp:lastModifiedBy>
  <cp:revision>36</cp:revision>
  <dcterms:created xsi:type="dcterms:W3CDTF">2013-03-14T00:18:45Z</dcterms:created>
  <dcterms:modified xsi:type="dcterms:W3CDTF">2013-03-15T13:35:54Z</dcterms:modified>
</cp:coreProperties>
</file>